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77" r:id="rId2"/>
    <p:sldId id="279" r:id="rId3"/>
    <p:sldId id="323" r:id="rId4"/>
    <p:sldId id="280" r:id="rId5"/>
    <p:sldId id="283" r:id="rId6"/>
    <p:sldId id="284" r:id="rId7"/>
    <p:sldId id="285" r:id="rId8"/>
    <p:sldId id="286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294" r:id="rId17"/>
    <p:sldId id="296" r:id="rId18"/>
    <p:sldId id="297" r:id="rId19"/>
    <p:sldId id="298" r:id="rId20"/>
    <p:sldId id="319" r:id="rId21"/>
    <p:sldId id="299" r:id="rId22"/>
    <p:sldId id="300" r:id="rId23"/>
    <p:sldId id="320" r:id="rId24"/>
    <p:sldId id="301" r:id="rId25"/>
    <p:sldId id="302" r:id="rId26"/>
    <p:sldId id="321" r:id="rId27"/>
    <p:sldId id="303" r:id="rId28"/>
    <p:sldId id="304" r:id="rId29"/>
    <p:sldId id="322" r:id="rId30"/>
    <p:sldId id="305" r:id="rId31"/>
    <p:sldId id="306" r:id="rId32"/>
    <p:sldId id="307" r:id="rId33"/>
    <p:sldId id="308" r:id="rId34"/>
    <p:sldId id="309" r:id="rId35"/>
    <p:sldId id="31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1F2"/>
    <a:srgbClr val="BF8339"/>
    <a:srgbClr val="FFEFBB"/>
    <a:srgbClr val="F2F0D8"/>
    <a:srgbClr val="789EBF"/>
    <a:srgbClr val="32476B"/>
    <a:srgbClr val="274F73"/>
    <a:srgbClr val="DDABB1"/>
    <a:srgbClr val="FBE5D6"/>
    <a:srgbClr val="DF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64" autoAdjust="0"/>
    <p:restoredTop sz="94980" autoAdjust="0"/>
  </p:normalViewPr>
  <p:slideViewPr>
    <p:cSldViewPr snapToGrid="0">
      <p:cViewPr varScale="1">
        <p:scale>
          <a:sx n="67" d="100"/>
          <a:sy n="67" d="100"/>
        </p:scale>
        <p:origin x="6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7A2BA-040E-458F-BEE7-D6AD498E5BD8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5AD03-9E3F-45E5-B4F2-BB387F21D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92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C4D6-DC1E-454D-BE7D-B8C3522B0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D9FFA-E736-424C-B4AB-030D6B1FE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37A6-CF54-457D-8841-AF7CA6452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1033E-7F92-4BF2-B88D-73356EBDEDEE}" type="datetime1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50C96-00B6-49CB-B647-84E69183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Credit Card Fraud Detection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8848F-991E-4D09-86DD-954E0F2A5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53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08AD-1F0A-4656-A4AC-2300A2EC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4F3AF-81DE-4FD9-BFA8-C650A5224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05755-5681-4571-B36F-2BFB5161E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56FB3-5E85-4D99-B4F1-BD0FD8265B62}" type="datetime1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51CC5-C227-42F5-9805-9793B5938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Credit Card Fraud Detection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D772-0E40-4D5C-92E0-5DD87424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90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F1648C-3A10-4F52-9716-22B5B83F98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F20F0-3A05-49C2-BA5F-3262278C3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074BF-3B31-41E1-A8AD-A0B2D2976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2E1AB-CA09-4654-8C59-EB31222E7EF4}" type="datetime1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245A2-0A34-4040-9F69-A4061BD9D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Credit Card Fraud Detection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38-6358-4CC0-B044-D1D721FB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59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E96D-3BE8-43A5-AA77-CE76DEDE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E6837-396D-4806-930B-B59395C23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868E9-ADF4-4574-BABB-0EA6C999E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82FC-4545-40AD-85F2-A1C368322DBD}" type="datetime1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7606F-E97E-49F9-ABD0-3ADB19510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Credit Card Fraud Detection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19EB2-92A2-46DE-A1F6-F11EC010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489F2-C3DD-4D8E-AA64-93FBCC92F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6F4AF-9C25-4C6D-91DC-9E63E3FAF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267C6-4114-4937-A5D4-4B34938C8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D9CB-68C0-44C3-823E-7608AA842B55}" type="datetime1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AB049-D512-46FB-91C2-8D3E82006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Credit Card Fraud Detection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9B594-948A-4278-9FD9-42FCF9DA3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68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9043E-1042-4EC1-954A-FD1C0FA8C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6BAB4-88F1-49E7-A592-24A82BF7B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B33BA-B945-4CF5-AEC6-1950383F1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0A85CF-F815-4C38-930F-4748D055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5B459-E626-4610-AD1F-3BFDD80A82BD}" type="datetime1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452EB-BD4D-405B-A03F-203FFBE0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Credit Card Fraud Detection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30CAD-B174-4604-9E4B-3532929F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80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315E6-EFE0-4F7C-8D27-757F54E5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FD429-C7BB-4C1B-9D88-9E1BEC620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06310C-B6ED-4E1E-AF0C-C54AC863A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EDB16C-A4CC-4BCC-8C83-19CBB4F7A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B20727-513B-4C33-91D2-46CD767A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A6A393-44AF-43C5-A28A-66F1FBA52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76186-9B0C-4B8B-8C65-DDF43C4F6F90}" type="datetime1">
              <a:rPr lang="en-US" smtClean="0"/>
              <a:t>5/2/2022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3C8BA3-D221-4D5A-916C-61187D968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Credit Card Fraud Detection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E3D80D-DAF0-492F-9C7F-F94BD8EE6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76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72B7C-2F23-41AA-ACDB-F3B9EC8B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C9D896-41EE-4517-91CF-52F529B3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220E-8F61-4C31-A2FA-465A336F07BE}" type="datetime1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4C63B-88E2-49B4-86ED-03D229244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Credit Card Fraud Detection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6D110E-53F5-45BF-9472-A7430A1F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696579-53F4-47CD-909E-DABF4AD18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012ED-2000-47C9-AF55-363930A4E5B9}" type="datetime1">
              <a:rPr lang="en-US" smtClean="0"/>
              <a:t>5/2/2022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BB060-3AC4-4478-AC75-4A5FFAA58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Credit Card Fraud Detection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F018-700F-4C35-83AB-1E450965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03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9252-1EE0-4B8F-900E-4493CFD00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10539-8F1E-4805-BFE6-CA0D805D3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BB12B-9E10-4B59-B769-7ACB3AEC3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05243-A6DD-4BB8-B3E8-D34CE8C96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7AEA-EFD8-4EF6-9B54-E23EE957A395}" type="datetime1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DE1EF-9D11-418C-B3B5-3A46F2EB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Credit Card Fraud Detection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A526C-FF8A-4887-8389-DCD4BAF96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55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AE8BB-4B26-44EC-A0E2-CDCABF1E3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2F839-D039-4F1B-BAD5-B48D80676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A8D82-2B47-4891-9360-AAC703272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B9F0A-5BBF-47F8-929B-2ABF5A977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A289-6A79-47A9-AEDA-EB362EF68D68}" type="datetime1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22972-AF48-4941-A938-6C4F322B5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Credit Card Fraud Detection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35C14-CC3C-4AD4-8F9A-91BA13D9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49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A8A49B"/>
            </a:gs>
            <a:gs pos="52000">
              <a:srgbClr val="CDC5BA"/>
            </a:gs>
            <a:gs pos="0">
              <a:srgbClr val="F2E6D8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AD600-2ADC-4CF4-9EC8-E84DEEFF6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58AA4-FECA-4DDC-AD2D-1988C51E5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FD494-051C-4DB1-9602-B2F562F3C7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1601C-4F40-4319-A931-9CE2894B62BC}" type="datetime1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E2BA4-4F04-4284-B30D-9020EDA0B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Credit Card Fraud Detection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707CF-0417-4929-8BFC-667B2D04A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34485-1F0C-497E-A550-B1DAAC38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456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tx1">
              <a:alpha val="2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589168"/>
            <a:ext cx="10820400" cy="1197701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b="1" kern="1200" spc="-50" dirty="0">
                <a:solidFill>
                  <a:srgbClr val="F2F0D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Credit Card Fraud Detection</a:t>
            </a:r>
          </a:p>
        </p:txBody>
      </p:sp>
      <p:pic>
        <p:nvPicPr>
          <p:cNvPr id="7" name="Picture 6" descr="Assam_University_logo-removebg-preview.png">
            <a:extLst>
              <a:ext uri="{FF2B5EF4-FFF2-40B4-BE49-F238E27FC236}">
                <a16:creationId xmlns:a16="http://schemas.microsoft.com/office/drawing/2014/main" id="{34BF17A0-D8E4-4551-B302-612CCBBD4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989" y="2100551"/>
            <a:ext cx="1481255" cy="14812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 prstMaterial="flat">
            <a:bevelT w="152400" h="50800" prst="softRound"/>
            <a:bevelB w="152400" h="50800" prst="softRound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9BE6DB-469C-4E29-839C-CBEDED47DF4D}"/>
              </a:ext>
            </a:extLst>
          </p:cNvPr>
          <p:cNvSpPr txBox="1"/>
          <p:nvPr/>
        </p:nvSpPr>
        <p:spPr>
          <a:xfrm>
            <a:off x="2207285" y="3883114"/>
            <a:ext cx="7774915" cy="118801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solidFill>
                  <a:srgbClr val="ACD1F2"/>
                </a:solidFill>
                <a:ea typeface="Roboto Condensed" panose="02000000000000000000" pitchFamily="2" charset="0"/>
              </a:rPr>
              <a:t>Final Year Presentation under the Supervision of</a:t>
            </a:r>
          </a:p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solidFill>
                  <a:srgbClr val="ACD1F2"/>
                </a:solidFill>
                <a:ea typeface="Roboto Condensed" panose="02000000000000000000" pitchFamily="2" charset="0"/>
              </a:rPr>
              <a:t>Dr. </a:t>
            </a:r>
            <a:r>
              <a:rPr lang="en-US" b="1" dirty="0" err="1">
                <a:solidFill>
                  <a:srgbClr val="ACD1F2"/>
                </a:solidFill>
                <a:ea typeface="Roboto Condensed" panose="02000000000000000000" pitchFamily="2" charset="0"/>
              </a:rPr>
              <a:t>Richik</a:t>
            </a:r>
            <a:r>
              <a:rPr lang="en-US" b="1" dirty="0">
                <a:solidFill>
                  <a:srgbClr val="ACD1F2"/>
                </a:solidFill>
                <a:ea typeface="Roboto Condensed" panose="02000000000000000000" pitchFamily="2" charset="0"/>
              </a:rPr>
              <a:t> Kashyap &amp; Prof. Nirupam </a:t>
            </a:r>
            <a:r>
              <a:rPr lang="en-US" b="1" dirty="0" err="1">
                <a:solidFill>
                  <a:srgbClr val="ACD1F2"/>
                </a:solidFill>
                <a:ea typeface="Roboto Condensed" panose="02000000000000000000" pitchFamily="2" charset="0"/>
              </a:rPr>
              <a:t>Shome</a:t>
            </a:r>
            <a:endParaRPr lang="en-US" b="1" dirty="0">
              <a:solidFill>
                <a:srgbClr val="ACD1F2"/>
              </a:solidFill>
              <a:ea typeface="Roboto Condensed" panose="02000000000000000000" pitchFamily="2" charset="0"/>
            </a:endParaRPr>
          </a:p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rgbClr val="ACD1F2"/>
                </a:solidFill>
                <a:ea typeface="Roboto Condensed" panose="02000000000000000000" pitchFamily="2" charset="0"/>
              </a:rPr>
              <a:t>Department Of Electronics And Communication Engineering</a:t>
            </a:r>
            <a:br>
              <a:rPr lang="en-US" dirty="0">
                <a:solidFill>
                  <a:srgbClr val="ACD1F2"/>
                </a:solidFill>
                <a:ea typeface="Roboto Condensed" panose="02000000000000000000" pitchFamily="2" charset="0"/>
              </a:rPr>
            </a:br>
            <a:r>
              <a:rPr lang="en-US" dirty="0">
                <a:solidFill>
                  <a:srgbClr val="ACD1F2"/>
                </a:solidFill>
                <a:ea typeface="Roboto Condensed" panose="02000000000000000000" pitchFamily="2" charset="0"/>
              </a:rPr>
              <a:t>Assam University, Silchar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F21F0-2735-497F-9F09-A7459BA1E22A}"/>
              </a:ext>
            </a:extLst>
          </p:cNvPr>
          <p:cNvSpPr txBox="1"/>
          <p:nvPr/>
        </p:nvSpPr>
        <p:spPr>
          <a:xfrm>
            <a:off x="3013813" y="5253169"/>
            <a:ext cx="6157609" cy="742117"/>
          </a:xfrm>
          <a:prstGeom prst="snipRound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by:</a:t>
            </a:r>
          </a:p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Devran Dey Sarkar (1181700008)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21300000">
            <a:off x="10365766" y="477295"/>
            <a:ext cx="1425698" cy="1346030"/>
            <a:chOff x="612743" y="2421905"/>
            <a:chExt cx="1455729" cy="1053540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612743" y="2421905"/>
              <a:ext cx="1275286" cy="669303"/>
            </a:xfrm>
            <a:prstGeom prst="roundRect">
              <a:avLst/>
            </a:prstGeom>
            <a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721980" y="2598753"/>
              <a:ext cx="1275286" cy="669303"/>
            </a:xfrm>
            <a:prstGeom prst="roundRect">
              <a:avLst/>
            </a:prstGeom>
            <a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93186" y="2806142"/>
              <a:ext cx="1275286" cy="669303"/>
            </a:xfrm>
            <a:prstGeom prst="round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350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3600" dirty="0"/>
              <a:t>Results of Existing Model-1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9034B5-93A6-4F86-B2CD-26215384DE53}"/>
              </a:ext>
            </a:extLst>
          </p:cNvPr>
          <p:cNvSpPr txBox="1"/>
          <p:nvPr/>
        </p:nvSpPr>
        <p:spPr>
          <a:xfrm>
            <a:off x="1207223" y="1846167"/>
            <a:ext cx="638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Model-1: By Suresh Kumar and Asha RB</a:t>
            </a:r>
            <a:endParaRPr lang="en-IN" sz="1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DC744C-8AB6-4B7B-9368-A784015CBF99}"/>
              </a:ext>
            </a:extLst>
          </p:cNvPr>
          <p:cNvSpPr txBox="1"/>
          <p:nvPr/>
        </p:nvSpPr>
        <p:spPr>
          <a:xfrm>
            <a:off x="1207223" y="2191106"/>
            <a:ext cx="6382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Model-2: By </a:t>
            </a:r>
            <a:r>
              <a:rPr lang="en-IN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Saurbh</a:t>
            </a: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Dubey, Ketan </a:t>
            </a:r>
            <a:r>
              <a:rPr lang="en-IN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Mundhe</a:t>
            </a: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Aditya AK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3DCBD-A73C-455C-B8C9-3C94575F93A5}"/>
              </a:ext>
            </a:extLst>
          </p:cNvPr>
          <p:cNvSpPr txBox="1"/>
          <p:nvPr/>
        </p:nvSpPr>
        <p:spPr>
          <a:xfrm>
            <a:off x="1207223" y="2483861"/>
            <a:ext cx="6382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Model-3:  </a:t>
            </a: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By Khalid, Ahmad, </a:t>
            </a:r>
            <a:r>
              <a:rPr lang="en-IN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Mothanna</a:t>
            </a: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and Omar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943CD6-435F-4FE6-863F-3E0C20CC9E8B}"/>
              </a:ext>
            </a:extLst>
          </p:cNvPr>
          <p:cNvSpPr txBox="1"/>
          <p:nvPr/>
        </p:nvSpPr>
        <p:spPr>
          <a:xfrm>
            <a:off x="1687029" y="3128918"/>
            <a:ext cx="42867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achieved is close to 100%,</a:t>
            </a:r>
          </a:p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but the other results are not as impressive, and can be claimed as ‘poor’.</a:t>
            </a:r>
            <a:endParaRPr lang="en-IN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277876E-C694-49A0-AD42-E5B925735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119650"/>
              </p:ext>
            </p:extLst>
          </p:nvPr>
        </p:nvGraphicFramePr>
        <p:xfrm>
          <a:off x="1671594" y="4484043"/>
          <a:ext cx="8814064" cy="11004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3516">
                  <a:extLst>
                    <a:ext uri="{9D8B030D-6E8A-4147-A177-3AD203B41FA5}">
                      <a16:colId xmlns:a16="http://schemas.microsoft.com/office/drawing/2014/main" val="2125768481"/>
                    </a:ext>
                  </a:extLst>
                </a:gridCol>
                <a:gridCol w="2203516">
                  <a:extLst>
                    <a:ext uri="{9D8B030D-6E8A-4147-A177-3AD203B41FA5}">
                      <a16:colId xmlns:a16="http://schemas.microsoft.com/office/drawing/2014/main" val="3851990873"/>
                    </a:ext>
                  </a:extLst>
                </a:gridCol>
                <a:gridCol w="2203516">
                  <a:extLst>
                    <a:ext uri="{9D8B030D-6E8A-4147-A177-3AD203B41FA5}">
                      <a16:colId xmlns:a16="http://schemas.microsoft.com/office/drawing/2014/main" val="2877801316"/>
                    </a:ext>
                  </a:extLst>
                </a:gridCol>
                <a:gridCol w="2203516">
                  <a:extLst>
                    <a:ext uri="{9D8B030D-6E8A-4147-A177-3AD203B41FA5}">
                      <a16:colId xmlns:a16="http://schemas.microsoft.com/office/drawing/2014/main" val="3697814323"/>
                    </a:ext>
                  </a:extLst>
                </a:gridCol>
              </a:tblGrid>
              <a:tr h="5502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Accuracy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Precision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</a:rPr>
                        <a:t>Recall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</a:rPr>
                        <a:t>F1_Score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6586784"/>
                  </a:ext>
                </a:extLst>
              </a:tr>
              <a:tr h="5502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</a:rPr>
                        <a:t>99.92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81.15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76.19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78.59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8972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521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/>
              <a:t>Existing model-2: </a:t>
            </a:r>
            <a:r>
              <a:rPr lang="en-IN" sz="2800" b="1" dirty="0">
                <a:ea typeface="Calibri" panose="020F0502020204030204" pitchFamily="34" charset="0"/>
                <a:cs typeface="Times New Roman" panose="02020603050405020304" pitchFamily="18" charset="0"/>
              </a:rPr>
              <a:t>By </a:t>
            </a:r>
            <a:r>
              <a:rPr lang="en-IN" sz="28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Saurbh</a:t>
            </a:r>
            <a:r>
              <a:rPr lang="en-IN" sz="2800" b="1" dirty="0">
                <a:ea typeface="Calibri" panose="020F0502020204030204" pitchFamily="34" charset="0"/>
                <a:cs typeface="Times New Roman" panose="02020603050405020304" pitchFamily="18" charset="0"/>
              </a:rPr>
              <a:t> D., Ketan </a:t>
            </a:r>
            <a:r>
              <a:rPr lang="en-IN" sz="28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Mundhe</a:t>
            </a:r>
            <a:r>
              <a:rPr lang="en-IN" sz="2800" b="1" dirty="0">
                <a:ea typeface="Calibri" panose="020F0502020204030204" pitchFamily="34" charset="0"/>
                <a:cs typeface="Times New Roman" panose="02020603050405020304" pitchFamily="18" charset="0"/>
              </a:rPr>
              <a:t> and Aditya AK</a:t>
            </a:r>
            <a:endParaRPr lang="en-IN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9034B5-93A6-4F86-B2CD-26215384DE53}"/>
              </a:ext>
            </a:extLst>
          </p:cNvPr>
          <p:cNvSpPr txBox="1"/>
          <p:nvPr/>
        </p:nvSpPr>
        <p:spPr>
          <a:xfrm>
            <a:off x="1207223" y="1846167"/>
            <a:ext cx="6382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Model-1: By Suresh Kumar and Asha RB</a:t>
            </a:r>
            <a:endParaRPr lang="en-IN" sz="1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DC744C-8AB6-4B7B-9368-A784015CBF99}"/>
              </a:ext>
            </a:extLst>
          </p:cNvPr>
          <p:cNvSpPr txBox="1"/>
          <p:nvPr/>
        </p:nvSpPr>
        <p:spPr>
          <a:xfrm>
            <a:off x="1207223" y="2108084"/>
            <a:ext cx="638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Model-2: By </a:t>
            </a:r>
            <a:r>
              <a:rPr lang="en-IN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Saurbh</a:t>
            </a:r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Dubey, Ketan </a:t>
            </a:r>
            <a:r>
              <a:rPr lang="en-IN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Mundhe</a:t>
            </a:r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Aditya AK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3DCBD-A73C-455C-B8C9-3C94575F93A5}"/>
              </a:ext>
            </a:extLst>
          </p:cNvPr>
          <p:cNvSpPr txBox="1"/>
          <p:nvPr/>
        </p:nvSpPr>
        <p:spPr>
          <a:xfrm>
            <a:off x="1207223" y="2483861"/>
            <a:ext cx="6382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Model-3:  </a:t>
            </a: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By Khalid, Ahmad, </a:t>
            </a:r>
            <a:r>
              <a:rPr lang="en-IN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Mothanna</a:t>
            </a: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and Omar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943CD6-435F-4FE6-863F-3E0C20CC9E8B}"/>
              </a:ext>
            </a:extLst>
          </p:cNvPr>
          <p:cNvSpPr txBox="1"/>
          <p:nvPr/>
        </p:nvSpPr>
        <p:spPr>
          <a:xfrm>
            <a:off x="1494120" y="3047743"/>
            <a:ext cx="398439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proposed system uses </a:t>
            </a:r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Artificial Neural Networks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Backpropagation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find fraudulent transactions.</a:t>
            </a:r>
          </a:p>
          <a:p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Here, </a:t>
            </a:r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hidden layers 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used.</a:t>
            </a:r>
          </a:p>
          <a:p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the 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Hidden Layers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activation function is used. At the </a:t>
            </a:r>
            <a:r>
              <a:rPr lang="en-IN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 Layer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Sigmoid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activation function is used.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F9DC15-F1F5-419F-971A-A6F22F052F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80" y="2552719"/>
            <a:ext cx="4829338" cy="29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749811-A2D2-45C5-B718-FF834E348C4C}"/>
              </a:ext>
            </a:extLst>
          </p:cNvPr>
          <p:cNvSpPr txBox="1"/>
          <p:nvPr/>
        </p:nvSpPr>
        <p:spPr>
          <a:xfrm>
            <a:off x="5973780" y="5551930"/>
            <a:ext cx="482933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dirty="0"/>
              <a:t>Fig- 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 of ANN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3323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/>
              <a:t>Results of Existing Model-2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9034B5-93A6-4F86-B2CD-26215384DE53}"/>
              </a:ext>
            </a:extLst>
          </p:cNvPr>
          <p:cNvSpPr txBox="1"/>
          <p:nvPr/>
        </p:nvSpPr>
        <p:spPr>
          <a:xfrm>
            <a:off x="1207223" y="1846167"/>
            <a:ext cx="6382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Model-1: By Suresh Kumar and Asha RB</a:t>
            </a:r>
            <a:endParaRPr lang="en-IN" sz="1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DC744C-8AB6-4B7B-9368-A784015CBF99}"/>
              </a:ext>
            </a:extLst>
          </p:cNvPr>
          <p:cNvSpPr txBox="1"/>
          <p:nvPr/>
        </p:nvSpPr>
        <p:spPr>
          <a:xfrm>
            <a:off x="1207223" y="2108084"/>
            <a:ext cx="638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Model-2: By </a:t>
            </a:r>
            <a:r>
              <a:rPr lang="en-IN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Saurbh</a:t>
            </a:r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Dubey, Ketan </a:t>
            </a:r>
            <a:r>
              <a:rPr lang="en-IN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Mundhe</a:t>
            </a:r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Aditya AK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3DCBD-A73C-455C-B8C9-3C94575F93A5}"/>
              </a:ext>
            </a:extLst>
          </p:cNvPr>
          <p:cNvSpPr txBox="1"/>
          <p:nvPr/>
        </p:nvSpPr>
        <p:spPr>
          <a:xfrm>
            <a:off x="1207223" y="2483861"/>
            <a:ext cx="6382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Model-3:  </a:t>
            </a: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By Khalid, Ahmad, </a:t>
            </a:r>
            <a:r>
              <a:rPr lang="en-IN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Mothanna</a:t>
            </a: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and Omar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943CD6-435F-4FE6-863F-3E0C20CC9E8B}"/>
              </a:ext>
            </a:extLst>
          </p:cNvPr>
          <p:cNvSpPr txBox="1"/>
          <p:nvPr/>
        </p:nvSpPr>
        <p:spPr>
          <a:xfrm>
            <a:off x="1370362" y="2907456"/>
            <a:ext cx="39109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test dataset has 10% data (a total of 28481 transactions). This dataset is used for finding the various result parameters.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749811-A2D2-45C5-B718-FF834E348C4C}"/>
              </a:ext>
            </a:extLst>
          </p:cNvPr>
          <p:cNvSpPr txBox="1"/>
          <p:nvPr/>
        </p:nvSpPr>
        <p:spPr>
          <a:xfrm>
            <a:off x="1106003" y="5664347"/>
            <a:ext cx="4439648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1200" dirty="0"/>
              <a:t>Fig - Model Accuracy of Train v/s Validate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F1F1B9E-51F4-46EC-A62B-A6F7CE16A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941255"/>
              </p:ext>
            </p:extLst>
          </p:nvPr>
        </p:nvGraphicFramePr>
        <p:xfrm>
          <a:off x="5699174" y="2982323"/>
          <a:ext cx="4696936" cy="5413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4234">
                  <a:extLst>
                    <a:ext uri="{9D8B030D-6E8A-4147-A177-3AD203B41FA5}">
                      <a16:colId xmlns:a16="http://schemas.microsoft.com/office/drawing/2014/main" val="847514303"/>
                    </a:ext>
                  </a:extLst>
                </a:gridCol>
                <a:gridCol w="1174234">
                  <a:extLst>
                    <a:ext uri="{9D8B030D-6E8A-4147-A177-3AD203B41FA5}">
                      <a16:colId xmlns:a16="http://schemas.microsoft.com/office/drawing/2014/main" val="747547518"/>
                    </a:ext>
                  </a:extLst>
                </a:gridCol>
                <a:gridCol w="1174234">
                  <a:extLst>
                    <a:ext uri="{9D8B030D-6E8A-4147-A177-3AD203B41FA5}">
                      <a16:colId xmlns:a16="http://schemas.microsoft.com/office/drawing/2014/main" val="982750772"/>
                    </a:ext>
                  </a:extLst>
                </a:gridCol>
                <a:gridCol w="1174234">
                  <a:extLst>
                    <a:ext uri="{9D8B030D-6E8A-4147-A177-3AD203B41FA5}">
                      <a16:colId xmlns:a16="http://schemas.microsoft.com/office/drawing/2014/main" val="831195918"/>
                    </a:ext>
                  </a:extLst>
                </a:gridCol>
              </a:tblGrid>
              <a:tr h="2706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Accuracy</a:t>
                      </a:r>
                      <a:endParaRPr lang="en-IN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Precision</a:t>
                      </a:r>
                      <a:endParaRPr lang="en-IN" sz="1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Recall</a:t>
                      </a:r>
                      <a:endParaRPr lang="en-IN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F1_Score</a:t>
                      </a:r>
                      <a:endParaRPr lang="en-IN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4176400"/>
                  </a:ext>
                </a:extLst>
              </a:tr>
              <a:tr h="2706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99.92</a:t>
                      </a:r>
                      <a:endParaRPr lang="en-IN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99.96</a:t>
                      </a:r>
                      <a:endParaRPr lang="en-IN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99.96</a:t>
                      </a:r>
                      <a:endParaRPr lang="en-IN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99.96</a:t>
                      </a:r>
                      <a:endParaRPr lang="en-IN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9244610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D53F8B8C-ED9E-49AF-A557-B0E1B33CA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792" y="3790051"/>
            <a:ext cx="2844614" cy="189081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71A8A7F-96FB-4BB7-ABFC-536AB877CAA3}"/>
              </a:ext>
            </a:extLst>
          </p:cNvPr>
          <p:cNvSpPr txBox="1"/>
          <p:nvPr/>
        </p:nvSpPr>
        <p:spPr>
          <a:xfrm>
            <a:off x="6903155" y="5664347"/>
            <a:ext cx="4040075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1200" dirty="0"/>
              <a:t>Fig - Model Loss of Train v/s Validate</a:t>
            </a:r>
            <a:r>
              <a:rPr lang="en-IN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2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270A9D1-88BD-41EA-BF65-51EC02D42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186" y="3790051"/>
            <a:ext cx="2969121" cy="1890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1009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/>
              <a:t>Existing model-3:  By </a:t>
            </a:r>
            <a:r>
              <a:rPr lang="en-IN" sz="28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n-IN" sz="2800" b="1" dirty="0">
                <a:ea typeface="Calibri" panose="020F0502020204030204" pitchFamily="34" charset="0"/>
                <a:cs typeface="Times New Roman" panose="02020603050405020304" pitchFamily="18" charset="0"/>
              </a:rPr>
              <a:t> Khalid, Ahmad, </a:t>
            </a:r>
            <a:r>
              <a:rPr lang="en-IN" sz="28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Mothanna</a:t>
            </a:r>
            <a:r>
              <a:rPr lang="en-IN" sz="2800" b="1" dirty="0">
                <a:ea typeface="Calibri" panose="020F0502020204030204" pitchFamily="34" charset="0"/>
                <a:cs typeface="Times New Roman" panose="02020603050405020304" pitchFamily="18" charset="0"/>
              </a:rPr>
              <a:t> and Omar</a:t>
            </a:r>
            <a:endParaRPr lang="en-IN" sz="2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9034B5-93A6-4F86-B2CD-26215384DE53}"/>
              </a:ext>
            </a:extLst>
          </p:cNvPr>
          <p:cNvSpPr txBox="1"/>
          <p:nvPr/>
        </p:nvSpPr>
        <p:spPr>
          <a:xfrm>
            <a:off x="1207223" y="1846167"/>
            <a:ext cx="6382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Model-1: By Suresh Kumar and Asha RB</a:t>
            </a:r>
            <a:endParaRPr lang="en-IN" sz="1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DC744C-8AB6-4B7B-9368-A784015CBF99}"/>
              </a:ext>
            </a:extLst>
          </p:cNvPr>
          <p:cNvSpPr txBox="1"/>
          <p:nvPr/>
        </p:nvSpPr>
        <p:spPr>
          <a:xfrm>
            <a:off x="1207223" y="2108084"/>
            <a:ext cx="6382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Model-2: By </a:t>
            </a:r>
            <a:r>
              <a:rPr lang="en-IN" sz="1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Saurbh</a:t>
            </a:r>
            <a:r>
              <a:rPr lang="en-IN" sz="1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Dubey, Ketan </a:t>
            </a:r>
            <a:r>
              <a:rPr lang="en-IN" sz="1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Mundhe</a:t>
            </a:r>
            <a:r>
              <a:rPr lang="en-IN" sz="1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Aditya AK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3DCBD-A73C-455C-B8C9-3C94575F93A5}"/>
              </a:ext>
            </a:extLst>
          </p:cNvPr>
          <p:cNvSpPr txBox="1"/>
          <p:nvPr/>
        </p:nvSpPr>
        <p:spPr>
          <a:xfrm>
            <a:off x="1207223" y="2361015"/>
            <a:ext cx="638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Model-3:  </a:t>
            </a:r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By Khalid, Ahmad, </a:t>
            </a:r>
            <a:r>
              <a:rPr lang="en-IN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Mothanna</a:t>
            </a:r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and Omar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943CD6-435F-4FE6-863F-3E0C20CC9E8B}"/>
              </a:ext>
            </a:extLst>
          </p:cNvPr>
          <p:cNvSpPr txBox="1"/>
          <p:nvPr/>
        </p:nvSpPr>
        <p:spPr>
          <a:xfrm>
            <a:off x="1419516" y="3166665"/>
            <a:ext cx="42271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This model utilises </a:t>
            </a:r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Deep Neural Network </a:t>
            </a:r>
            <a:r>
              <a:rPr lang="en-IN" dirty="0"/>
              <a:t>(DNN) for classification.</a:t>
            </a:r>
          </a:p>
          <a:p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architecture of the model consists of </a:t>
            </a:r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dense layers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are connected </a:t>
            </a:r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sequentially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1024, 512, 256, 128, 64, and 32 neurons, where the Final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ayer gets activated with </a:t>
            </a:r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Sigmoid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ctivation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unction</a:t>
            </a:r>
            <a:r>
              <a:rPr lang="en-IN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1A8A7F-96FB-4BB7-ABFC-536AB877CAA3}"/>
              </a:ext>
            </a:extLst>
          </p:cNvPr>
          <p:cNvSpPr txBox="1"/>
          <p:nvPr/>
        </p:nvSpPr>
        <p:spPr>
          <a:xfrm>
            <a:off x="5939981" y="5582448"/>
            <a:ext cx="4980643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1200" dirty="0"/>
              <a:t>Fig- Complete Architecture of Deep neural Network classifier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0092E1-81C0-4FEC-B170-1939ECBB0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981" y="2997317"/>
            <a:ext cx="4980643" cy="24566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4385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/>
              <a:t>Results of Existing Model-3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9034B5-93A6-4F86-B2CD-26215384DE53}"/>
              </a:ext>
            </a:extLst>
          </p:cNvPr>
          <p:cNvSpPr txBox="1"/>
          <p:nvPr/>
        </p:nvSpPr>
        <p:spPr>
          <a:xfrm>
            <a:off x="1207223" y="1846167"/>
            <a:ext cx="6382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Model-1: By Suresh Kumar and Asha RB</a:t>
            </a:r>
            <a:endParaRPr lang="en-IN" sz="12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DC744C-8AB6-4B7B-9368-A784015CBF99}"/>
              </a:ext>
            </a:extLst>
          </p:cNvPr>
          <p:cNvSpPr txBox="1"/>
          <p:nvPr/>
        </p:nvSpPr>
        <p:spPr>
          <a:xfrm>
            <a:off x="1207223" y="2108084"/>
            <a:ext cx="6382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Model-2: By </a:t>
            </a:r>
            <a:r>
              <a:rPr lang="en-IN" sz="1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Saurbh</a:t>
            </a:r>
            <a:r>
              <a:rPr lang="en-IN" sz="1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Dubey, Ketan </a:t>
            </a:r>
            <a:r>
              <a:rPr lang="en-IN" sz="1200" dirty="0" err="1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Mundhe</a:t>
            </a:r>
            <a:r>
              <a:rPr lang="en-IN" sz="12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Aditya AK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3DCBD-A73C-455C-B8C9-3C94575F93A5}"/>
              </a:ext>
            </a:extLst>
          </p:cNvPr>
          <p:cNvSpPr txBox="1"/>
          <p:nvPr/>
        </p:nvSpPr>
        <p:spPr>
          <a:xfrm>
            <a:off x="1207223" y="2361015"/>
            <a:ext cx="638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Model-3:  </a:t>
            </a:r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By Khalid, Ahmad, </a:t>
            </a:r>
            <a:r>
              <a:rPr lang="en-IN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Mothanna</a:t>
            </a:r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and Omar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943CD6-435F-4FE6-863F-3E0C20CC9E8B}"/>
              </a:ext>
            </a:extLst>
          </p:cNvPr>
          <p:cNvSpPr txBox="1"/>
          <p:nvPr/>
        </p:nvSpPr>
        <p:spPr>
          <a:xfrm>
            <a:off x="1419516" y="3097936"/>
            <a:ext cx="47927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shown in the table, the classifier has achieved </a:t>
            </a:r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95.3% 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score of Accuracy. Moreover, the results of precision and recall show that the classifier was able to </a:t>
            </a:r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95.5% of the fraud transactions, </a:t>
            </a:r>
          </a:p>
          <a:p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it was able to </a:t>
            </a:r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</a:t>
            </a: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95.2% of the fraud transactions correctly form testing set.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1A8A7F-96FB-4BB7-ABFC-536AB877CAA3}"/>
              </a:ext>
            </a:extLst>
          </p:cNvPr>
          <p:cNvSpPr txBox="1"/>
          <p:nvPr/>
        </p:nvSpPr>
        <p:spPr>
          <a:xfrm>
            <a:off x="6523746" y="5369742"/>
            <a:ext cx="4396878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1400" dirty="0"/>
              <a:t>Fig- The loss rate of Deep network classifier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25046C3-6507-483E-9221-90A0AEB1A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746" y="2900703"/>
            <a:ext cx="4396878" cy="22267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F15C1C1-53A3-4AE1-98B6-A778B74F9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202538"/>
              </p:ext>
            </p:extLst>
          </p:nvPr>
        </p:nvGraphicFramePr>
        <p:xfrm>
          <a:off x="1534136" y="5116508"/>
          <a:ext cx="4449628" cy="6336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2407">
                  <a:extLst>
                    <a:ext uri="{9D8B030D-6E8A-4147-A177-3AD203B41FA5}">
                      <a16:colId xmlns:a16="http://schemas.microsoft.com/office/drawing/2014/main" val="3081761375"/>
                    </a:ext>
                  </a:extLst>
                </a:gridCol>
                <a:gridCol w="1112407">
                  <a:extLst>
                    <a:ext uri="{9D8B030D-6E8A-4147-A177-3AD203B41FA5}">
                      <a16:colId xmlns:a16="http://schemas.microsoft.com/office/drawing/2014/main" val="2294991243"/>
                    </a:ext>
                  </a:extLst>
                </a:gridCol>
                <a:gridCol w="1112407">
                  <a:extLst>
                    <a:ext uri="{9D8B030D-6E8A-4147-A177-3AD203B41FA5}">
                      <a16:colId xmlns:a16="http://schemas.microsoft.com/office/drawing/2014/main" val="2604647071"/>
                    </a:ext>
                  </a:extLst>
                </a:gridCol>
                <a:gridCol w="1112407">
                  <a:extLst>
                    <a:ext uri="{9D8B030D-6E8A-4147-A177-3AD203B41FA5}">
                      <a16:colId xmlns:a16="http://schemas.microsoft.com/office/drawing/2014/main" val="1684080086"/>
                    </a:ext>
                  </a:extLst>
                </a:gridCol>
              </a:tblGrid>
              <a:tr h="3168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Accuracy</a:t>
                      </a:r>
                      <a:endParaRPr lang="en-IN" sz="1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Precision</a:t>
                      </a:r>
                      <a:endParaRPr lang="en-IN" sz="1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Recall</a:t>
                      </a:r>
                      <a:endParaRPr lang="en-IN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F1_Score</a:t>
                      </a:r>
                      <a:endParaRPr lang="en-IN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9879706"/>
                  </a:ext>
                </a:extLst>
              </a:tr>
              <a:tr h="3168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0.953</a:t>
                      </a:r>
                      <a:endParaRPr lang="en-IN" sz="1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95.5</a:t>
                      </a:r>
                      <a:endParaRPr lang="en-IN" sz="1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95.2</a:t>
                      </a:r>
                      <a:endParaRPr lang="en-IN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95.4</a:t>
                      </a:r>
                      <a:endParaRPr lang="en-IN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4299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868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Issues observed in existing models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9034B5-93A6-4F86-B2CD-26215384DE53}"/>
              </a:ext>
            </a:extLst>
          </p:cNvPr>
          <p:cNvSpPr txBox="1"/>
          <p:nvPr/>
        </p:nvSpPr>
        <p:spPr>
          <a:xfrm>
            <a:off x="1207223" y="1846167"/>
            <a:ext cx="638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Model-1: By Suresh Kumar and Asha RB</a:t>
            </a:r>
            <a:endParaRPr lang="en-IN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DC744C-8AB6-4B7B-9368-A784015CBF99}"/>
              </a:ext>
            </a:extLst>
          </p:cNvPr>
          <p:cNvSpPr txBox="1"/>
          <p:nvPr/>
        </p:nvSpPr>
        <p:spPr>
          <a:xfrm>
            <a:off x="1207223" y="3046661"/>
            <a:ext cx="638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Model-2: By </a:t>
            </a:r>
            <a:r>
              <a:rPr lang="en-IN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Saurbh</a:t>
            </a:r>
            <a:r>
              <a:rPr lang="en-IN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Dubey, Ketan </a:t>
            </a:r>
            <a:r>
              <a:rPr lang="en-IN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Mundhe</a:t>
            </a:r>
            <a:r>
              <a:rPr lang="en-IN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Aditya AK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3DCBD-A73C-455C-B8C9-3C94575F93A5}"/>
              </a:ext>
            </a:extLst>
          </p:cNvPr>
          <p:cNvSpPr txBox="1"/>
          <p:nvPr/>
        </p:nvSpPr>
        <p:spPr>
          <a:xfrm>
            <a:off x="1207223" y="4569288"/>
            <a:ext cx="638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Model-3:  </a:t>
            </a:r>
            <a:r>
              <a:rPr lang="en-IN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By Khalid, Ahmad, </a:t>
            </a:r>
            <a:r>
              <a:rPr lang="en-IN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Mothanna</a:t>
            </a:r>
            <a:r>
              <a:rPr lang="en-IN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and Omar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943CD6-435F-4FE6-863F-3E0C20CC9E8B}"/>
              </a:ext>
            </a:extLst>
          </p:cNvPr>
          <p:cNvSpPr txBox="1"/>
          <p:nvPr/>
        </p:nvSpPr>
        <p:spPr>
          <a:xfrm>
            <a:off x="1419516" y="2321646"/>
            <a:ext cx="9133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The dataset is directly utilised for training the model. Leading to </a:t>
            </a:r>
            <a:r>
              <a:rPr lang="en-I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high accuracy </a:t>
            </a:r>
            <a:r>
              <a:rPr lang="en-IN" sz="1600" dirty="0"/>
              <a:t>value but </a:t>
            </a:r>
            <a:r>
              <a:rPr lang="en-I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low</a:t>
            </a:r>
            <a:r>
              <a:rPr lang="en-IN" sz="1600" dirty="0"/>
              <a:t> </a:t>
            </a:r>
            <a:r>
              <a:rPr lang="en-I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other</a:t>
            </a:r>
            <a:r>
              <a:rPr lang="en-IN" sz="1600" dirty="0"/>
              <a:t> result parameters.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37BC07-186D-4810-B2AF-D44086C0CBCD}"/>
              </a:ext>
            </a:extLst>
          </p:cNvPr>
          <p:cNvSpPr txBox="1"/>
          <p:nvPr/>
        </p:nvSpPr>
        <p:spPr>
          <a:xfrm>
            <a:off x="1419516" y="3523673"/>
            <a:ext cx="91336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The dataset is also not balanced before training. All the result parameters obtained from the paper are very good (nearing to 100%). But from the loss curve and accuracy curve, it can be observed that model is </a:t>
            </a:r>
            <a:r>
              <a:rPr lang="en-I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overfitted</a:t>
            </a:r>
            <a:r>
              <a:rPr lang="en-IN" sz="1600" dirty="0"/>
              <a:t> which must be avoided for developing a good model.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F90134-C34B-4261-ACDE-7DF3B4B8FA76}"/>
              </a:ext>
            </a:extLst>
          </p:cNvPr>
          <p:cNvSpPr txBox="1"/>
          <p:nvPr/>
        </p:nvSpPr>
        <p:spPr>
          <a:xfrm>
            <a:off x="1419516" y="4976826"/>
            <a:ext cx="91336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The dataset is properly pre-processed and the model shows very little sign of overfitting (observed in loss curve). But all the result parameters are around </a:t>
            </a:r>
            <a:r>
              <a:rPr lang="en-I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95% only </a:t>
            </a:r>
            <a:r>
              <a:rPr lang="en-IN" sz="1600" dirty="0"/>
              <a:t>which is </a:t>
            </a:r>
            <a:r>
              <a:rPr lang="en-I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less</a:t>
            </a:r>
            <a:r>
              <a:rPr lang="en-IN" sz="1600" dirty="0"/>
              <a:t> compared to other research paper suggested models.</a:t>
            </a:r>
          </a:p>
        </p:txBody>
      </p:sp>
    </p:spTree>
    <p:extLst>
      <p:ext uri="{BB962C8B-B14F-4D97-AF65-F5344CB8AC3E}">
        <p14:creationId xmlns:p14="http://schemas.microsoft.com/office/powerpoint/2010/main" val="1938943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Pre-processing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512442" y="2413337"/>
            <a:ext cx="26316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dataset consists of 2,84,807 rows of credit card data. The dataset is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highly imbalanced 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 the ratio between fraud and legitimate transactions is 0.001727.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EEF24903-C009-4E47-AF2E-E179DD60D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33FC4FCF-AEFA-4CD7-A78B-002B28C95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A38653F-97E0-45AB-A2CD-BB4D53EEF33D}"/>
              </a:ext>
            </a:extLst>
          </p:cNvPr>
          <p:cNvSpPr txBox="1"/>
          <p:nvPr/>
        </p:nvSpPr>
        <p:spPr>
          <a:xfrm>
            <a:off x="3979893" y="5660977"/>
            <a:ext cx="5325813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Fig: Block Diagram of dataset pre-processing with values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64F9F88-B24A-4772-AFE6-FA6A46B1FF82}"/>
              </a:ext>
            </a:extLst>
          </p:cNvPr>
          <p:cNvSpPr/>
          <p:nvPr/>
        </p:nvSpPr>
        <p:spPr>
          <a:xfrm>
            <a:off x="5659594" y="1836387"/>
            <a:ext cx="2095573" cy="801887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Original Dataset (234807,31)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Legal (0) rows = 284315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Fraud (1) rows = 492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109AA89-03E5-47D7-BB5A-BBF562A1E2DE}"/>
              </a:ext>
            </a:extLst>
          </p:cNvPr>
          <p:cNvSpPr/>
          <p:nvPr/>
        </p:nvSpPr>
        <p:spPr>
          <a:xfrm>
            <a:off x="7890800" y="2757791"/>
            <a:ext cx="2982001" cy="851951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Testing Data: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Fraud (1) = 49 = pasted 571times= 28126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Legal (0) =28481 = (kept as same) = 28481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C1EE40D-28C9-4651-9C61-73C81CE56A86}"/>
              </a:ext>
            </a:extLst>
          </p:cNvPr>
          <p:cNvSpPr/>
          <p:nvPr/>
        </p:nvSpPr>
        <p:spPr>
          <a:xfrm>
            <a:off x="5191858" y="3898841"/>
            <a:ext cx="3031046" cy="851951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Remaining Data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Fraud (1) = 443 = pasted 550 times= 243650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Legal (0) = 255834 = kept as same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478D428-AFE4-4495-9956-31D831E342F7}"/>
              </a:ext>
            </a:extLst>
          </p:cNvPr>
          <p:cNvSpPr/>
          <p:nvPr/>
        </p:nvSpPr>
        <p:spPr>
          <a:xfrm>
            <a:off x="3979893" y="4912156"/>
            <a:ext cx="2007520" cy="616275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Training Dataset 75%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Final count = 374613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BDF0070-3EA7-4E23-B45B-B940A435C9C5}"/>
              </a:ext>
            </a:extLst>
          </p:cNvPr>
          <p:cNvSpPr/>
          <p:nvPr/>
        </p:nvSpPr>
        <p:spPr>
          <a:xfrm>
            <a:off x="7298187" y="4912155"/>
            <a:ext cx="2007520" cy="616275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Validation dataset 25%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Final count = 124871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19CFF22-D047-4807-9651-9883F3ADB3ED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>
          <a:xfrm>
            <a:off x="6707381" y="2638274"/>
            <a:ext cx="0" cy="1260567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332098A-EBE6-469F-BCE1-15151EAA02D9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6707381" y="3183767"/>
            <a:ext cx="1183419" cy="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EFE56A5-57E1-4848-9D8D-D2B2C3DAFBC4}"/>
              </a:ext>
            </a:extLst>
          </p:cNvPr>
          <p:cNvCxnSpPr>
            <a:cxnSpLocks/>
            <a:stCxn id="53" idx="2"/>
            <a:endCxn id="54" idx="3"/>
          </p:cNvCxnSpPr>
          <p:nvPr/>
        </p:nvCxnSpPr>
        <p:spPr>
          <a:xfrm rot="5400000">
            <a:off x="6112646" y="4625559"/>
            <a:ext cx="469502" cy="719968"/>
          </a:xfrm>
          <a:prstGeom prst="bentConnector2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4">
            <a:extLst>
              <a:ext uri="{FF2B5EF4-FFF2-40B4-BE49-F238E27FC236}">
                <a16:creationId xmlns:a16="http://schemas.microsoft.com/office/drawing/2014/main" id="{2FADB3D2-F0DA-450B-950E-BC34575FE9CF}"/>
              </a:ext>
            </a:extLst>
          </p:cNvPr>
          <p:cNvCxnSpPr>
            <a:cxnSpLocks/>
            <a:stCxn id="53" idx="2"/>
            <a:endCxn id="55" idx="1"/>
          </p:cNvCxnSpPr>
          <p:nvPr/>
        </p:nvCxnSpPr>
        <p:spPr>
          <a:xfrm rot="16200000" flipH="1">
            <a:off x="6768034" y="4690139"/>
            <a:ext cx="469501" cy="590806"/>
          </a:xfrm>
          <a:prstGeom prst="bentConnector2">
            <a:avLst/>
          </a:prstGeom>
          <a:ln>
            <a:solidFill>
              <a:schemeClr val="accent2"/>
            </a:solidFill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82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414779" y="466957"/>
            <a:ext cx="1800520" cy="5889393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r"/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 Diagram of Proposed Models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2636838" y="466957"/>
            <a:ext cx="9140383" cy="5901821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21000000">
            <a:off x="10214550" y="147653"/>
            <a:ext cx="1846598" cy="1668644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Graphical user interface, Teams&#10;&#10;Description automatically generated">
            <a:extLst>
              <a:ext uri="{FF2B5EF4-FFF2-40B4-BE49-F238E27FC236}">
                <a16:creationId xmlns:a16="http://schemas.microsoft.com/office/drawing/2014/main" id="{3D94CE8F-6A7C-4F90-AF6E-44876F40C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40" y="593387"/>
            <a:ext cx="6094811" cy="57629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6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/>
              <a:t>Proposed Models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321652" y="2086849"/>
            <a:ext cx="93042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Taking into consideration the issues and drawbacks observed in the existing models, we are proposing </a:t>
            </a:r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4 models </a:t>
            </a:r>
            <a:r>
              <a:rPr lang="en-IN" dirty="0"/>
              <a:t>for Credit Card fraud detection using </a:t>
            </a:r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DNN</a:t>
            </a:r>
            <a:r>
              <a:rPr lang="en-IN" dirty="0"/>
              <a:t> as a classifier.</a:t>
            </a:r>
          </a:p>
          <a:p>
            <a:endParaRPr lang="en-IN" dirty="0"/>
          </a:p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datasets which we have used in this study have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4,99,484 rows of training and validation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IN" sz="18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56,607 rows of data for testing purpose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Calibri" panose="020F0502020204030204" pitchFamily="34" charset="0"/>
                <a:cs typeface="Times New Roman" panose="02020603050405020304" pitchFamily="18" charset="0"/>
              </a:rPr>
              <a:t>The proposed models are </a:t>
            </a:r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compared</a:t>
            </a:r>
            <a:r>
              <a:rPr lang="en-IN" dirty="0">
                <a:latin typeface="Calibri" panose="020F0502020204030204" pitchFamily="34" charset="0"/>
                <a:cs typeface="Times New Roman" panose="02020603050405020304" pitchFamily="18" charset="0"/>
              </a:rPr>
              <a:t> with the existing models based on </a:t>
            </a:r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parameters</a:t>
            </a:r>
            <a:r>
              <a:rPr lang="en-IN" dirty="0">
                <a:latin typeface="Calibri" panose="020F0502020204030204" pitchFamily="34" charset="0"/>
                <a:cs typeface="Times New Roman" panose="02020603050405020304" pitchFamily="18" charset="0"/>
              </a:rPr>
              <a:t> like Accuracy, Precision, Recall, F1 score and MCC.</a:t>
            </a:r>
          </a:p>
          <a:p>
            <a:endParaRPr lang="en-IN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Learning Curves </a:t>
            </a:r>
            <a:r>
              <a:rPr lang="en-IN" dirty="0">
                <a:latin typeface="Calibri" panose="020F0502020204030204" pitchFamily="34" charset="0"/>
                <a:cs typeface="Times New Roman" panose="02020603050405020304" pitchFamily="18" charset="0"/>
              </a:rPr>
              <a:t>of the models are also built, in order to detect any kind of overfitting or underfitting of the model.</a:t>
            </a:r>
          </a:p>
        </p:txBody>
      </p:sp>
    </p:spTree>
    <p:extLst>
      <p:ext uri="{BB962C8B-B14F-4D97-AF65-F5344CB8AC3E}">
        <p14:creationId xmlns:p14="http://schemas.microsoft.com/office/powerpoint/2010/main" val="3286117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/>
              <a:t>Proposed Model-1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253378" y="1972223"/>
            <a:ext cx="25775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model consists of 6 hidden layers and one dropout layer.</a:t>
            </a:r>
          </a:p>
          <a:p>
            <a:endParaRPr lang="en-IN" dirty="0"/>
          </a:p>
          <a:p>
            <a:r>
              <a:rPr lang="en-IN" dirty="0"/>
              <a:t>Early stopping technique is used to stop the model to get overfit with training data.</a:t>
            </a:r>
          </a:p>
        </p:txBody>
      </p:sp>
      <p:pic>
        <p:nvPicPr>
          <p:cNvPr id="12" name="Graphic 64">
            <a:extLst>
              <a:ext uri="{FF2B5EF4-FFF2-40B4-BE49-F238E27FC236}">
                <a16:creationId xmlns:a16="http://schemas.microsoft.com/office/drawing/2014/main" id="{AB39F2AA-ED25-4D85-94E0-0DFB636FC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140" y="1905583"/>
            <a:ext cx="6690207" cy="34737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A742FA-6582-4AAF-A162-F8D1F1B4F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921" y="4577253"/>
            <a:ext cx="1349013" cy="9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9BFB12-3A78-4051-A51A-EAB0633BF8E6}"/>
              </a:ext>
            </a:extLst>
          </p:cNvPr>
          <p:cNvSpPr txBox="1"/>
          <p:nvPr/>
        </p:nvSpPr>
        <p:spPr>
          <a:xfrm>
            <a:off x="4180140" y="5547898"/>
            <a:ext cx="669020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dirty="0"/>
              <a:t>Fig- Architecture of Proposed Model-1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4921FD-2C9F-48DE-9FF2-0A7730ECCD96}"/>
              </a:ext>
            </a:extLst>
          </p:cNvPr>
          <p:cNvSpPr txBox="1"/>
          <p:nvPr/>
        </p:nvSpPr>
        <p:spPr>
          <a:xfrm>
            <a:off x="1193674" y="5547898"/>
            <a:ext cx="2577519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50" dirty="0"/>
              <a:t>Fig- Confusion Matrix of the model</a:t>
            </a:r>
          </a:p>
        </p:txBody>
      </p:sp>
    </p:spTree>
    <p:extLst>
      <p:ext uri="{BB962C8B-B14F-4D97-AF65-F5344CB8AC3E}">
        <p14:creationId xmlns:p14="http://schemas.microsoft.com/office/powerpoint/2010/main" val="701033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spc="-50" dirty="0">
                <a:solidFill>
                  <a:srgbClr val="F2F0D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Table of Contents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918E89E-8651-49B6-9C6B-E92106237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360694"/>
              </p:ext>
            </p:extLst>
          </p:nvPr>
        </p:nvGraphicFramePr>
        <p:xfrm>
          <a:off x="1233653" y="1502672"/>
          <a:ext cx="9717932" cy="4725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1064">
                  <a:extLst>
                    <a:ext uri="{9D8B030D-6E8A-4147-A177-3AD203B41FA5}">
                      <a16:colId xmlns:a16="http://schemas.microsoft.com/office/drawing/2014/main" val="3234769732"/>
                    </a:ext>
                  </a:extLst>
                </a:gridCol>
                <a:gridCol w="736868">
                  <a:extLst>
                    <a:ext uri="{9D8B030D-6E8A-4147-A177-3AD203B41FA5}">
                      <a16:colId xmlns:a16="http://schemas.microsoft.com/office/drawing/2014/main" val="458519990"/>
                    </a:ext>
                  </a:extLst>
                </a:gridCol>
              </a:tblGrid>
              <a:tr h="429548">
                <a:tc>
                  <a:txBody>
                    <a:bodyPr/>
                    <a:lstStyle/>
                    <a:p>
                      <a:r>
                        <a:rPr lang="en-US" sz="2000" b="0" dirty="0">
                          <a:ln>
                            <a:noFill/>
                          </a:ln>
                          <a:solidFill>
                            <a:srgbClr val="FFEFBB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About Credit Card Frauds</a:t>
                      </a:r>
                    </a:p>
                  </a:txBody>
                  <a:tcPr>
                    <a:lnL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76B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dirty="0">
                          <a:solidFill>
                            <a:srgbClr val="FFEFBB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rgbClr val="4D5E77"/>
                        </a:gs>
                        <a:gs pos="0">
                          <a:srgbClr val="32476B"/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671503"/>
                  </a:ext>
                </a:extLst>
              </a:tr>
              <a:tr h="429548">
                <a:tc>
                  <a:txBody>
                    <a:bodyPr/>
                    <a:lstStyle/>
                    <a:p>
                      <a:r>
                        <a:rPr lang="en-US" sz="2000" b="0" dirty="0">
                          <a:ln>
                            <a:noFill/>
                          </a:ln>
                          <a:solidFill>
                            <a:srgbClr val="FFEFBB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Problem Statement</a:t>
                      </a:r>
                    </a:p>
                  </a:txBody>
                  <a:tcPr>
                    <a:lnL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76B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dirty="0">
                          <a:solidFill>
                            <a:srgbClr val="FFEFBB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rgbClr val="4D5E77"/>
                        </a:gs>
                        <a:gs pos="0">
                          <a:srgbClr val="32476B"/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41272898"/>
                  </a:ext>
                </a:extLst>
              </a:tr>
              <a:tr h="429548">
                <a:tc>
                  <a:txBody>
                    <a:bodyPr/>
                    <a:lstStyle/>
                    <a:p>
                      <a:r>
                        <a:rPr lang="en-US" sz="2000" b="0" dirty="0">
                          <a:ln>
                            <a:noFill/>
                          </a:ln>
                          <a:solidFill>
                            <a:srgbClr val="FFEFBB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Objective</a:t>
                      </a:r>
                    </a:p>
                  </a:txBody>
                  <a:tcPr>
                    <a:lnL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76B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dirty="0">
                          <a:solidFill>
                            <a:srgbClr val="FFEFBB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rgbClr val="4D5E77"/>
                        </a:gs>
                        <a:gs pos="0">
                          <a:srgbClr val="32476B"/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6553151"/>
                  </a:ext>
                </a:extLst>
              </a:tr>
              <a:tr h="429548">
                <a:tc>
                  <a:txBody>
                    <a:bodyPr/>
                    <a:lstStyle/>
                    <a:p>
                      <a:r>
                        <a:rPr lang="en-US" sz="2000" b="0" dirty="0">
                          <a:ln>
                            <a:noFill/>
                          </a:ln>
                          <a:solidFill>
                            <a:srgbClr val="FFEFBB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Dataset</a:t>
                      </a:r>
                    </a:p>
                  </a:txBody>
                  <a:tcPr>
                    <a:lnL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76B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dirty="0">
                          <a:solidFill>
                            <a:srgbClr val="FFEFBB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rgbClr val="4D5E77"/>
                        </a:gs>
                        <a:gs pos="0">
                          <a:srgbClr val="32476B"/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93307904"/>
                  </a:ext>
                </a:extLst>
              </a:tr>
              <a:tr h="429548">
                <a:tc>
                  <a:txBody>
                    <a:bodyPr/>
                    <a:lstStyle/>
                    <a:p>
                      <a:r>
                        <a:rPr lang="en-US" sz="2000" b="0" dirty="0">
                          <a:ln>
                            <a:noFill/>
                          </a:ln>
                          <a:solidFill>
                            <a:srgbClr val="FFEFBB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Process Block Diagram</a:t>
                      </a:r>
                    </a:p>
                  </a:txBody>
                  <a:tcPr>
                    <a:lnL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76B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dirty="0">
                          <a:solidFill>
                            <a:srgbClr val="FFEFBB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rgbClr val="4D5E77"/>
                        </a:gs>
                        <a:gs pos="0">
                          <a:srgbClr val="32476B"/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86834406"/>
                  </a:ext>
                </a:extLst>
              </a:tr>
              <a:tr h="429548">
                <a:tc>
                  <a:txBody>
                    <a:bodyPr/>
                    <a:lstStyle/>
                    <a:p>
                      <a:r>
                        <a:rPr lang="en-US" sz="2000" b="0" dirty="0">
                          <a:ln>
                            <a:noFill/>
                          </a:ln>
                          <a:solidFill>
                            <a:srgbClr val="FFEFBB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Existing Model</a:t>
                      </a:r>
                    </a:p>
                  </a:txBody>
                  <a:tcPr>
                    <a:lnL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76B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dirty="0">
                          <a:solidFill>
                            <a:srgbClr val="FFEFBB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rgbClr val="4D5E77"/>
                        </a:gs>
                        <a:gs pos="0">
                          <a:srgbClr val="32476B"/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76604495"/>
                  </a:ext>
                </a:extLst>
              </a:tr>
              <a:tr h="429548">
                <a:tc>
                  <a:txBody>
                    <a:bodyPr/>
                    <a:lstStyle/>
                    <a:p>
                      <a:r>
                        <a:rPr lang="en-US" sz="2000" b="0" dirty="0">
                          <a:ln>
                            <a:noFill/>
                          </a:ln>
                          <a:solidFill>
                            <a:srgbClr val="FFEFBB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Modified Model</a:t>
                      </a:r>
                    </a:p>
                  </a:txBody>
                  <a:tcPr>
                    <a:lnL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76B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dirty="0">
                          <a:solidFill>
                            <a:srgbClr val="FFEFBB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rgbClr val="4D5E77"/>
                        </a:gs>
                        <a:gs pos="0">
                          <a:srgbClr val="32476B"/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22796599"/>
                  </a:ext>
                </a:extLst>
              </a:tr>
              <a:tr h="429548">
                <a:tc>
                  <a:txBody>
                    <a:bodyPr/>
                    <a:lstStyle/>
                    <a:p>
                      <a:r>
                        <a:rPr lang="en-US" sz="2000" b="0" dirty="0">
                          <a:ln>
                            <a:noFill/>
                          </a:ln>
                          <a:solidFill>
                            <a:srgbClr val="FFEFBB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Modified Model Analysis</a:t>
                      </a:r>
                    </a:p>
                  </a:txBody>
                  <a:tcPr>
                    <a:lnL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76B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dirty="0">
                          <a:solidFill>
                            <a:srgbClr val="FFEFBB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rgbClr val="4D5E77"/>
                        </a:gs>
                        <a:gs pos="0">
                          <a:srgbClr val="32476B"/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94591555"/>
                  </a:ext>
                </a:extLst>
              </a:tr>
              <a:tr h="429548">
                <a:tc>
                  <a:txBody>
                    <a:bodyPr/>
                    <a:lstStyle/>
                    <a:p>
                      <a:r>
                        <a:rPr lang="en-US" sz="2000" b="0" dirty="0">
                          <a:ln>
                            <a:noFill/>
                          </a:ln>
                          <a:solidFill>
                            <a:srgbClr val="FFEFBB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76B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dirty="0">
                          <a:solidFill>
                            <a:srgbClr val="FFEFBB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rgbClr val="4D5E77"/>
                        </a:gs>
                        <a:gs pos="0">
                          <a:srgbClr val="32476B"/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27246334"/>
                  </a:ext>
                </a:extLst>
              </a:tr>
              <a:tr h="429548">
                <a:tc>
                  <a:txBody>
                    <a:bodyPr/>
                    <a:lstStyle/>
                    <a:p>
                      <a:r>
                        <a:rPr lang="en-US" sz="2000" b="0" dirty="0">
                          <a:ln>
                            <a:noFill/>
                          </a:ln>
                          <a:solidFill>
                            <a:srgbClr val="FFEFBB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Future Goals</a:t>
                      </a:r>
                    </a:p>
                  </a:txBody>
                  <a:tcPr>
                    <a:lnL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76B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dirty="0">
                          <a:solidFill>
                            <a:srgbClr val="FFEFBB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rgbClr val="4D5E77"/>
                        </a:gs>
                        <a:gs pos="0">
                          <a:srgbClr val="32476B"/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36979968"/>
                  </a:ext>
                </a:extLst>
              </a:tr>
              <a:tr h="429548">
                <a:tc>
                  <a:txBody>
                    <a:bodyPr/>
                    <a:lstStyle/>
                    <a:p>
                      <a:r>
                        <a:rPr lang="en-US" sz="2000" b="0" dirty="0">
                          <a:ln>
                            <a:noFill/>
                          </a:ln>
                          <a:solidFill>
                            <a:srgbClr val="FFEFBB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References</a:t>
                      </a:r>
                    </a:p>
                  </a:txBody>
                  <a:tcPr>
                    <a:lnL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476B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dirty="0">
                          <a:solidFill>
                            <a:srgbClr val="FFEFBB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E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rgbClr val="4D5E77"/>
                        </a:gs>
                        <a:gs pos="0">
                          <a:srgbClr val="32476B"/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44348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52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/>
              <a:t>Proposed Model-1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253378" y="1972223"/>
            <a:ext cx="25775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model consists of 6 hidden layers and one dropout layer.</a:t>
            </a:r>
          </a:p>
          <a:p>
            <a:endParaRPr lang="en-IN" dirty="0"/>
          </a:p>
          <a:p>
            <a:r>
              <a:rPr lang="en-IN" dirty="0"/>
              <a:t>Early stopping technique is used to stop the model to get overfit with training data.</a:t>
            </a:r>
          </a:p>
        </p:txBody>
      </p:sp>
      <p:pic>
        <p:nvPicPr>
          <p:cNvPr id="12" name="Graphic 64">
            <a:extLst>
              <a:ext uri="{FF2B5EF4-FFF2-40B4-BE49-F238E27FC236}">
                <a16:creationId xmlns:a16="http://schemas.microsoft.com/office/drawing/2014/main" id="{AB39F2AA-ED25-4D85-94E0-0DFB636FC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10747" y="1905584"/>
            <a:ext cx="959600" cy="498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A742FA-6582-4AAF-A162-F8D1F1B4F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936" y="1905584"/>
            <a:ext cx="4508918" cy="33262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4921FD-2C9F-48DE-9FF2-0A7730ECCD96}"/>
              </a:ext>
            </a:extLst>
          </p:cNvPr>
          <p:cNvSpPr txBox="1"/>
          <p:nvPr/>
        </p:nvSpPr>
        <p:spPr>
          <a:xfrm>
            <a:off x="4893814" y="5447998"/>
            <a:ext cx="426904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dirty="0"/>
              <a:t>Fig- Confusion Matrix of the model</a:t>
            </a:r>
          </a:p>
        </p:txBody>
      </p:sp>
    </p:spTree>
    <p:extLst>
      <p:ext uri="{BB962C8B-B14F-4D97-AF65-F5344CB8AC3E}">
        <p14:creationId xmlns:p14="http://schemas.microsoft.com/office/powerpoint/2010/main" val="1826282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/>
              <a:t>Results of Proposed Model-1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329993" y="5599121"/>
            <a:ext cx="45935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Fig- Loss Curve of the model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BD1EAFD-E4AC-468E-B9B8-10D0AFB92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153160"/>
              </p:ext>
            </p:extLst>
          </p:nvPr>
        </p:nvGraphicFramePr>
        <p:xfrm>
          <a:off x="1730757" y="1818578"/>
          <a:ext cx="8723724" cy="6363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44551">
                  <a:extLst>
                    <a:ext uri="{9D8B030D-6E8A-4147-A177-3AD203B41FA5}">
                      <a16:colId xmlns:a16="http://schemas.microsoft.com/office/drawing/2014/main" val="3109003028"/>
                    </a:ext>
                  </a:extLst>
                </a:gridCol>
                <a:gridCol w="1744551">
                  <a:extLst>
                    <a:ext uri="{9D8B030D-6E8A-4147-A177-3AD203B41FA5}">
                      <a16:colId xmlns:a16="http://schemas.microsoft.com/office/drawing/2014/main" val="3218369500"/>
                    </a:ext>
                  </a:extLst>
                </a:gridCol>
                <a:gridCol w="1744551">
                  <a:extLst>
                    <a:ext uri="{9D8B030D-6E8A-4147-A177-3AD203B41FA5}">
                      <a16:colId xmlns:a16="http://schemas.microsoft.com/office/drawing/2014/main" val="3757898495"/>
                    </a:ext>
                  </a:extLst>
                </a:gridCol>
                <a:gridCol w="1744551">
                  <a:extLst>
                    <a:ext uri="{9D8B030D-6E8A-4147-A177-3AD203B41FA5}">
                      <a16:colId xmlns:a16="http://schemas.microsoft.com/office/drawing/2014/main" val="2355143927"/>
                    </a:ext>
                  </a:extLst>
                </a:gridCol>
                <a:gridCol w="1745520">
                  <a:extLst>
                    <a:ext uri="{9D8B030D-6E8A-4147-A177-3AD203B41FA5}">
                      <a16:colId xmlns:a16="http://schemas.microsoft.com/office/drawing/2014/main" val="1368566493"/>
                    </a:ext>
                  </a:extLst>
                </a:gridCol>
              </a:tblGrid>
              <a:tr h="3181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Accuracy </a:t>
                      </a:r>
                      <a:endParaRPr lang="en-IN" sz="1200" dirty="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Precision</a:t>
                      </a:r>
                      <a:endParaRPr lang="en-IN" sz="1200" dirty="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Recall </a:t>
                      </a:r>
                      <a:endParaRPr lang="en-IN" sz="120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F1 Score </a:t>
                      </a:r>
                      <a:endParaRPr lang="en-IN" sz="120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MCC</a:t>
                      </a:r>
                      <a:endParaRPr lang="en-IN" sz="120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7716365"/>
                  </a:ext>
                </a:extLst>
              </a:tr>
              <a:tr h="3181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97.77589</a:t>
                      </a:r>
                      <a:endParaRPr lang="en-IN" sz="120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99.5902</a:t>
                      </a:r>
                      <a:endParaRPr lang="en-IN" sz="1200" dirty="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95.9183</a:t>
                      </a:r>
                      <a:endParaRPr lang="en-IN" sz="1200" dirty="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97.7198</a:t>
                      </a:r>
                      <a:endParaRPr lang="en-IN" sz="1200" dirty="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95.61482</a:t>
                      </a:r>
                      <a:endParaRPr lang="en-IN" sz="1200" dirty="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697106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27CDFDB-656C-4699-85C9-F3417D333C1E}"/>
              </a:ext>
            </a:extLst>
          </p:cNvPr>
          <p:cNvSpPr txBox="1"/>
          <p:nvPr/>
        </p:nvSpPr>
        <p:spPr>
          <a:xfrm>
            <a:off x="6268422" y="5599121"/>
            <a:ext cx="459358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Fig-Accuracy curve of the model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9147424F-C2AB-4DAF-8A4A-7870DA51B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12" y="2662321"/>
            <a:ext cx="4527196" cy="28229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370058BC-8414-47E6-A8D8-FE20DE16E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23" y="2662321"/>
            <a:ext cx="4527195" cy="28229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97234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/>
              <a:t>Proposed Model-2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321652" y="2086849"/>
            <a:ext cx="30313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model consists of 6 hidden layers and without any dropout layer.</a:t>
            </a:r>
          </a:p>
          <a:p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Early stopping technique is used to stop the model to get overfit with training data.</a:t>
            </a:r>
          </a:p>
        </p:txBody>
      </p:sp>
      <p:pic>
        <p:nvPicPr>
          <p:cNvPr id="14" name="Graphic 65">
            <a:extLst>
              <a:ext uri="{FF2B5EF4-FFF2-40B4-BE49-F238E27FC236}">
                <a16:creationId xmlns:a16="http://schemas.microsoft.com/office/drawing/2014/main" id="{7ABA2E1A-5815-4D2B-9FE2-493415E2F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7645" y="1841105"/>
            <a:ext cx="6361775" cy="35784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6C0AFAD-4E0C-45CF-A4B1-408DDDE31B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249" y="4493123"/>
            <a:ext cx="1281776" cy="92154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5E6E15-0CCC-4C50-85DF-CF0D57E6723A}"/>
              </a:ext>
            </a:extLst>
          </p:cNvPr>
          <p:cNvSpPr txBox="1"/>
          <p:nvPr/>
        </p:nvSpPr>
        <p:spPr>
          <a:xfrm>
            <a:off x="4533963" y="5508888"/>
            <a:ext cx="6365457" cy="369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Fig- Architecture of Proposed Model-2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4E933B-DFE3-40BA-A387-ECB5A3DC5F74}"/>
              </a:ext>
            </a:extLst>
          </p:cNvPr>
          <p:cNvSpPr txBox="1"/>
          <p:nvPr/>
        </p:nvSpPr>
        <p:spPr>
          <a:xfrm>
            <a:off x="1398682" y="5598696"/>
            <a:ext cx="2286911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50" dirty="0"/>
              <a:t>Fig- Confusion Matrix of the model</a:t>
            </a:r>
          </a:p>
        </p:txBody>
      </p:sp>
    </p:spTree>
    <p:extLst>
      <p:ext uri="{BB962C8B-B14F-4D97-AF65-F5344CB8AC3E}">
        <p14:creationId xmlns:p14="http://schemas.microsoft.com/office/powerpoint/2010/main" val="799619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/>
              <a:t>Proposed Model-2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321652" y="2086849"/>
            <a:ext cx="30313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model consists of 6 hidden layers only and without any dropout layer.</a:t>
            </a:r>
          </a:p>
          <a:p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Early stopping technique is used to stop the model to get overfit with training data.</a:t>
            </a:r>
          </a:p>
        </p:txBody>
      </p:sp>
      <p:pic>
        <p:nvPicPr>
          <p:cNvPr id="14" name="Graphic 65">
            <a:extLst>
              <a:ext uri="{FF2B5EF4-FFF2-40B4-BE49-F238E27FC236}">
                <a16:creationId xmlns:a16="http://schemas.microsoft.com/office/drawing/2014/main" id="{7ABA2E1A-5815-4D2B-9FE2-493415E2F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8986" y="1841106"/>
            <a:ext cx="1000434" cy="5627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6C0AFAD-4E0C-45CF-A4B1-408DDDE31B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72" y="1879254"/>
            <a:ext cx="5018052" cy="33809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D4E933B-DFE3-40BA-A387-ECB5A3DC5F74}"/>
              </a:ext>
            </a:extLst>
          </p:cNvPr>
          <p:cNvSpPr txBox="1"/>
          <p:nvPr/>
        </p:nvSpPr>
        <p:spPr>
          <a:xfrm>
            <a:off x="4595772" y="5540989"/>
            <a:ext cx="50180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dirty="0"/>
              <a:t>Fig- Confusion Matrix of the model</a:t>
            </a:r>
          </a:p>
        </p:txBody>
      </p:sp>
    </p:spTree>
    <p:extLst>
      <p:ext uri="{BB962C8B-B14F-4D97-AF65-F5344CB8AC3E}">
        <p14:creationId xmlns:p14="http://schemas.microsoft.com/office/powerpoint/2010/main" val="2911752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of Proposed Model-2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272619" y="5553998"/>
            <a:ext cx="46533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dirty="0"/>
              <a:t>Fig- Loss Curve of the model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D50B5C8-C3DB-44BB-91EF-BAEB237B8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556594"/>
              </p:ext>
            </p:extLst>
          </p:nvPr>
        </p:nvGraphicFramePr>
        <p:xfrm>
          <a:off x="1408912" y="1970701"/>
          <a:ext cx="9374175" cy="5862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4627">
                  <a:extLst>
                    <a:ext uri="{9D8B030D-6E8A-4147-A177-3AD203B41FA5}">
                      <a16:colId xmlns:a16="http://schemas.microsoft.com/office/drawing/2014/main" val="965657670"/>
                    </a:ext>
                  </a:extLst>
                </a:gridCol>
                <a:gridCol w="1874627">
                  <a:extLst>
                    <a:ext uri="{9D8B030D-6E8A-4147-A177-3AD203B41FA5}">
                      <a16:colId xmlns:a16="http://schemas.microsoft.com/office/drawing/2014/main" val="3498714605"/>
                    </a:ext>
                  </a:extLst>
                </a:gridCol>
                <a:gridCol w="1874627">
                  <a:extLst>
                    <a:ext uri="{9D8B030D-6E8A-4147-A177-3AD203B41FA5}">
                      <a16:colId xmlns:a16="http://schemas.microsoft.com/office/drawing/2014/main" val="2325011337"/>
                    </a:ext>
                  </a:extLst>
                </a:gridCol>
                <a:gridCol w="1874627">
                  <a:extLst>
                    <a:ext uri="{9D8B030D-6E8A-4147-A177-3AD203B41FA5}">
                      <a16:colId xmlns:a16="http://schemas.microsoft.com/office/drawing/2014/main" val="925626246"/>
                    </a:ext>
                  </a:extLst>
                </a:gridCol>
                <a:gridCol w="1875667">
                  <a:extLst>
                    <a:ext uri="{9D8B030D-6E8A-4147-A177-3AD203B41FA5}">
                      <a16:colId xmlns:a16="http://schemas.microsoft.com/office/drawing/2014/main" val="210059371"/>
                    </a:ext>
                  </a:extLst>
                </a:gridCol>
              </a:tblGrid>
              <a:tr h="2931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Accuracy </a:t>
                      </a:r>
                      <a:endParaRPr lang="en-IN" sz="120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Precision</a:t>
                      </a:r>
                      <a:endParaRPr lang="en-IN" sz="120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Recall </a:t>
                      </a:r>
                      <a:endParaRPr lang="en-IN" sz="120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F1 Score </a:t>
                      </a:r>
                      <a:endParaRPr lang="en-IN" sz="120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MCC</a:t>
                      </a:r>
                      <a:endParaRPr lang="en-IN" sz="120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90455836"/>
                  </a:ext>
                </a:extLst>
              </a:tr>
              <a:tr h="2931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97.790025</a:t>
                      </a:r>
                      <a:endParaRPr lang="en-IN" sz="120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99.6049</a:t>
                      </a:r>
                      <a:endParaRPr lang="en-IN" sz="120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95.9183</a:t>
                      </a:r>
                      <a:endParaRPr lang="en-IN" sz="120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97.73398</a:t>
                      </a:r>
                      <a:endParaRPr lang="en-IN" sz="120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95.6441</a:t>
                      </a:r>
                      <a:endParaRPr lang="en-IN" sz="1200" dirty="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2444769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6E8BBF5C-1A93-4E96-AA9F-142B930FC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50" y="2857920"/>
            <a:ext cx="4703353" cy="2567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2757A0-F4BA-4459-A752-2962D6081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000" y="2857920"/>
            <a:ext cx="4688048" cy="2567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48CC199-BAFD-4EA0-B1ED-B26B5BC3626B}"/>
              </a:ext>
            </a:extLst>
          </p:cNvPr>
          <p:cNvSpPr txBox="1"/>
          <p:nvPr/>
        </p:nvSpPr>
        <p:spPr>
          <a:xfrm>
            <a:off x="6266001" y="5533237"/>
            <a:ext cx="46880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dirty="0"/>
              <a:t>Fig-Accuracy curve of the model</a:t>
            </a:r>
          </a:p>
        </p:txBody>
      </p:sp>
    </p:spTree>
    <p:extLst>
      <p:ext uri="{BB962C8B-B14F-4D97-AF65-F5344CB8AC3E}">
        <p14:creationId xmlns:p14="http://schemas.microsoft.com/office/powerpoint/2010/main" val="287392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Model-3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321652" y="2086849"/>
            <a:ext cx="29448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model consists of 5 hidden layers and 1 dropout layer.</a:t>
            </a:r>
          </a:p>
          <a:p>
            <a:endParaRPr lang="en-IN" dirty="0"/>
          </a:p>
          <a:p>
            <a:r>
              <a:rPr lang="en-IN" dirty="0"/>
              <a:t>Early stopping technique is used to stop the model to get overfit with training data.</a:t>
            </a:r>
          </a:p>
        </p:txBody>
      </p:sp>
      <p:pic>
        <p:nvPicPr>
          <p:cNvPr id="14" name="Graphic 66">
            <a:extLst>
              <a:ext uri="{FF2B5EF4-FFF2-40B4-BE49-F238E27FC236}">
                <a16:creationId xmlns:a16="http://schemas.microsoft.com/office/drawing/2014/main" id="{DFCA2DFE-D717-4A37-A8AE-ACF581591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6458" y="1863965"/>
            <a:ext cx="6690599" cy="35589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62C831-85E3-418B-8819-280C9F1ACE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787" y="4486722"/>
            <a:ext cx="1274459" cy="10118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664194-BDCF-4059-87EB-7092D2FFEFC1}"/>
              </a:ext>
            </a:extLst>
          </p:cNvPr>
          <p:cNvSpPr txBox="1"/>
          <p:nvPr/>
        </p:nvSpPr>
        <p:spPr>
          <a:xfrm>
            <a:off x="4617310" y="5498619"/>
            <a:ext cx="632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Fig- Architecture of Proposed Model-3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673931-0242-4623-840E-0D291BE7FF83}"/>
              </a:ext>
            </a:extLst>
          </p:cNvPr>
          <p:cNvSpPr txBox="1"/>
          <p:nvPr/>
        </p:nvSpPr>
        <p:spPr>
          <a:xfrm>
            <a:off x="1408018" y="5581470"/>
            <a:ext cx="228521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50" dirty="0"/>
              <a:t>Fig: Confusion matrix of the model</a:t>
            </a:r>
          </a:p>
        </p:txBody>
      </p:sp>
    </p:spTree>
    <p:extLst>
      <p:ext uri="{BB962C8B-B14F-4D97-AF65-F5344CB8AC3E}">
        <p14:creationId xmlns:p14="http://schemas.microsoft.com/office/powerpoint/2010/main" val="1171269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Model-3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321652" y="2086849"/>
            <a:ext cx="29448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model consists of 5 hidden layers and 1 dropout layer.</a:t>
            </a:r>
          </a:p>
          <a:p>
            <a:endParaRPr lang="en-IN" dirty="0"/>
          </a:p>
          <a:p>
            <a:r>
              <a:rPr lang="en-IN" dirty="0"/>
              <a:t>Early stopping technique is used to stop the model to get overfit with training data.</a:t>
            </a:r>
          </a:p>
        </p:txBody>
      </p:sp>
      <p:pic>
        <p:nvPicPr>
          <p:cNvPr id="14" name="Graphic 66">
            <a:extLst>
              <a:ext uri="{FF2B5EF4-FFF2-40B4-BE49-F238E27FC236}">
                <a16:creationId xmlns:a16="http://schemas.microsoft.com/office/drawing/2014/main" id="{DFCA2DFE-D717-4A37-A8AE-ACF581591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3958" y="1831582"/>
            <a:ext cx="908585" cy="4833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62C831-85E3-418B-8819-280C9F1ACE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198" y="1875275"/>
            <a:ext cx="4952717" cy="34422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673931-0242-4623-840E-0D291BE7FF83}"/>
              </a:ext>
            </a:extLst>
          </p:cNvPr>
          <p:cNvSpPr txBox="1"/>
          <p:nvPr/>
        </p:nvSpPr>
        <p:spPr>
          <a:xfrm>
            <a:off x="4813198" y="5533729"/>
            <a:ext cx="495271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dirty="0"/>
              <a:t>Fig: Confusion matrix of the model</a:t>
            </a:r>
          </a:p>
        </p:txBody>
      </p:sp>
    </p:spTree>
    <p:extLst>
      <p:ext uri="{BB962C8B-B14F-4D97-AF65-F5344CB8AC3E}">
        <p14:creationId xmlns:p14="http://schemas.microsoft.com/office/powerpoint/2010/main" val="726959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of Proposed Model-3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293108" y="5582927"/>
            <a:ext cx="478093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dirty="0"/>
              <a:t>Fig- Loss Curve of the model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7777636-30D2-49DD-AB09-6F8F36DBE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882590"/>
              </p:ext>
            </p:extLst>
          </p:nvPr>
        </p:nvGraphicFramePr>
        <p:xfrm>
          <a:off x="1293107" y="1868187"/>
          <a:ext cx="9561870" cy="7845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2162">
                  <a:extLst>
                    <a:ext uri="{9D8B030D-6E8A-4147-A177-3AD203B41FA5}">
                      <a16:colId xmlns:a16="http://schemas.microsoft.com/office/drawing/2014/main" val="3802256953"/>
                    </a:ext>
                  </a:extLst>
                </a:gridCol>
                <a:gridCol w="1912162">
                  <a:extLst>
                    <a:ext uri="{9D8B030D-6E8A-4147-A177-3AD203B41FA5}">
                      <a16:colId xmlns:a16="http://schemas.microsoft.com/office/drawing/2014/main" val="3261723793"/>
                    </a:ext>
                  </a:extLst>
                </a:gridCol>
                <a:gridCol w="1912162">
                  <a:extLst>
                    <a:ext uri="{9D8B030D-6E8A-4147-A177-3AD203B41FA5}">
                      <a16:colId xmlns:a16="http://schemas.microsoft.com/office/drawing/2014/main" val="1129982014"/>
                    </a:ext>
                  </a:extLst>
                </a:gridCol>
                <a:gridCol w="1912162">
                  <a:extLst>
                    <a:ext uri="{9D8B030D-6E8A-4147-A177-3AD203B41FA5}">
                      <a16:colId xmlns:a16="http://schemas.microsoft.com/office/drawing/2014/main" val="3559298367"/>
                    </a:ext>
                  </a:extLst>
                </a:gridCol>
                <a:gridCol w="1913222">
                  <a:extLst>
                    <a:ext uri="{9D8B030D-6E8A-4147-A177-3AD203B41FA5}">
                      <a16:colId xmlns:a16="http://schemas.microsoft.com/office/drawing/2014/main" val="1861777030"/>
                    </a:ext>
                  </a:extLst>
                </a:gridCol>
              </a:tblGrid>
              <a:tr h="3922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Accuracy </a:t>
                      </a:r>
                      <a:endParaRPr lang="en-IN" sz="1200" b="1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Precision</a:t>
                      </a:r>
                      <a:endParaRPr lang="en-IN" sz="1200" b="1" dirty="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Recall </a:t>
                      </a:r>
                      <a:endParaRPr lang="en-IN" sz="1200" b="1" dirty="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F1 Score </a:t>
                      </a:r>
                      <a:endParaRPr lang="en-IN" sz="1200" b="1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MCC</a:t>
                      </a:r>
                      <a:endParaRPr lang="en-IN" sz="1200" b="1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8854052"/>
                  </a:ext>
                </a:extLst>
              </a:tr>
              <a:tr h="3922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98.5408</a:t>
                      </a:r>
                      <a:endParaRPr lang="en-IN" sz="1200" b="1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99.09365</a:t>
                      </a:r>
                      <a:endParaRPr lang="en-IN" sz="1200" b="1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97.9591</a:t>
                      </a:r>
                      <a:endParaRPr lang="en-IN" sz="1200" b="1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98.52315</a:t>
                      </a:r>
                      <a:endParaRPr lang="en-IN" sz="1200" b="1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97.08759</a:t>
                      </a:r>
                      <a:endParaRPr lang="en-IN" sz="1200" b="1" dirty="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9427267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A5AEC07F-A107-4596-9592-26D07B6DB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107" y="2886730"/>
            <a:ext cx="4780935" cy="25834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27D0FD-14DF-4FF2-BC35-75F8D60B5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959" y="2886730"/>
            <a:ext cx="4582935" cy="25834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BE9A265-BEA8-4B15-8585-E1A6DA77D9D6}"/>
              </a:ext>
            </a:extLst>
          </p:cNvPr>
          <p:cNvSpPr txBox="1"/>
          <p:nvPr/>
        </p:nvSpPr>
        <p:spPr>
          <a:xfrm>
            <a:off x="6340930" y="5582927"/>
            <a:ext cx="46436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dirty="0"/>
              <a:t>Fig-Accuracy curve of the model</a:t>
            </a:r>
          </a:p>
        </p:txBody>
      </p:sp>
    </p:spTree>
    <p:extLst>
      <p:ext uri="{BB962C8B-B14F-4D97-AF65-F5344CB8AC3E}">
        <p14:creationId xmlns:p14="http://schemas.microsoft.com/office/powerpoint/2010/main" val="1883143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Model-4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321654" y="2086849"/>
            <a:ext cx="25780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model consists of 5 hidden layers.</a:t>
            </a:r>
          </a:p>
          <a:p>
            <a:endParaRPr lang="en-IN" dirty="0"/>
          </a:p>
          <a:p>
            <a:r>
              <a:rPr lang="en-IN" dirty="0"/>
              <a:t>Early stopping technique is used to stop the model to get overfit with training data.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04C08E-3F74-441D-9CA9-595AAFE19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397" y="4737910"/>
            <a:ext cx="1231480" cy="80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raphic 67">
            <a:extLst>
              <a:ext uri="{FF2B5EF4-FFF2-40B4-BE49-F238E27FC236}">
                <a16:creationId xmlns:a16="http://schemas.microsoft.com/office/drawing/2014/main" id="{C3FE864B-B2FA-4E14-A880-7BE7A059D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7790" y="1812127"/>
            <a:ext cx="6724362" cy="36714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D7D7E0-B294-4150-B922-4941F1C814C9}"/>
              </a:ext>
            </a:extLst>
          </p:cNvPr>
          <p:cNvSpPr txBox="1"/>
          <p:nvPr/>
        </p:nvSpPr>
        <p:spPr>
          <a:xfrm>
            <a:off x="4197791" y="5567323"/>
            <a:ext cx="67759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Fig- Architecture of Proposed Model-4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4165E8-4601-46CB-B84E-FA965CF01163}"/>
              </a:ext>
            </a:extLst>
          </p:cNvPr>
          <p:cNvSpPr txBox="1"/>
          <p:nvPr/>
        </p:nvSpPr>
        <p:spPr>
          <a:xfrm>
            <a:off x="1449135" y="5625031"/>
            <a:ext cx="2186005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050" dirty="0"/>
              <a:t>Fig- Confusion matrix of the model</a:t>
            </a:r>
          </a:p>
        </p:txBody>
      </p:sp>
    </p:spTree>
    <p:extLst>
      <p:ext uri="{BB962C8B-B14F-4D97-AF65-F5344CB8AC3E}">
        <p14:creationId xmlns:p14="http://schemas.microsoft.com/office/powerpoint/2010/main" val="159634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Model-4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321654" y="2086849"/>
            <a:ext cx="25780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model consists of 5 hidden layers.</a:t>
            </a:r>
          </a:p>
          <a:p>
            <a:endParaRPr lang="en-IN" dirty="0"/>
          </a:p>
          <a:p>
            <a:r>
              <a:rPr lang="en-IN" dirty="0"/>
              <a:t>Early stopping technique is used to stop the model to get overfit with training data.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04C08E-3F74-441D-9CA9-595AAFE19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744" y="1847654"/>
            <a:ext cx="5109328" cy="3667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Graphic 67">
            <a:extLst>
              <a:ext uri="{FF2B5EF4-FFF2-40B4-BE49-F238E27FC236}">
                <a16:creationId xmlns:a16="http://schemas.microsoft.com/office/drawing/2014/main" id="{C3FE864B-B2FA-4E14-A880-7BE7A059D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21152" y="1840408"/>
            <a:ext cx="1101000" cy="6011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24165E8-4601-46CB-B84E-FA965CF01163}"/>
              </a:ext>
            </a:extLst>
          </p:cNvPr>
          <p:cNvSpPr txBox="1"/>
          <p:nvPr/>
        </p:nvSpPr>
        <p:spPr>
          <a:xfrm>
            <a:off x="4411744" y="5567324"/>
            <a:ext cx="51093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dirty="0"/>
              <a:t>Fig- Confusion matrix of the model</a:t>
            </a:r>
          </a:p>
        </p:txBody>
      </p:sp>
    </p:spTree>
    <p:extLst>
      <p:ext uri="{BB962C8B-B14F-4D97-AF65-F5344CB8AC3E}">
        <p14:creationId xmlns:p14="http://schemas.microsoft.com/office/powerpoint/2010/main" val="2239859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 Credit Card Frauds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321652" y="1893120"/>
            <a:ext cx="9304255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15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hat is it?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 unauthorized use of a Credit Card to fraudulently obtain money or property.</a:t>
            </a:r>
          </a:p>
          <a:p>
            <a:endParaRPr lang="en-US" sz="15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b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15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here does it happen?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Credit card numbers can be stolen from unsecured websites or can be obtained in an identity theft scheme.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5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b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15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hen does it happen?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When someone physically steals your card or virtually hacks your account.</a:t>
            </a:r>
          </a:p>
          <a:p>
            <a:endParaRPr lang="en-US" sz="15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b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15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hy does it happen?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“Remembering card number” on unsecure websites.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Shopping online on fraudulent websites.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Lost or stolen cards are not reported immediately, etc.</a:t>
            </a:r>
          </a:p>
          <a:p>
            <a:endParaRPr lang="en-US" sz="150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500" b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="1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ow does it happen?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Key-Stroke logging (malicious app).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5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breach from an organization’s database.</a:t>
            </a:r>
          </a:p>
        </p:txBody>
      </p:sp>
      <p:pic>
        <p:nvPicPr>
          <p:cNvPr id="12" name="Picture 1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4EFB493-E037-4727-8742-18D2CFE26C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9"/>
          <a:stretch/>
        </p:blipFill>
        <p:spPr>
          <a:xfrm>
            <a:off x="6952328" y="3888806"/>
            <a:ext cx="4360789" cy="23888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265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/>
              <a:t>Results of Proposed Model-4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216058" y="5578626"/>
            <a:ext cx="480138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Fig- Loss Curve of the model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EBEAE4-0BEA-456C-891D-D61926277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58" y="2693946"/>
            <a:ext cx="4801384" cy="27541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794BD6-8C16-4716-A022-5CEF0D165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558" y="2693946"/>
            <a:ext cx="4801384" cy="27541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1A189C5-7D04-41A5-A331-1BE7E6392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37392"/>
              </p:ext>
            </p:extLst>
          </p:nvPr>
        </p:nvGraphicFramePr>
        <p:xfrm>
          <a:off x="1340337" y="1855962"/>
          <a:ext cx="9547624" cy="6517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9313">
                  <a:extLst>
                    <a:ext uri="{9D8B030D-6E8A-4147-A177-3AD203B41FA5}">
                      <a16:colId xmlns:a16="http://schemas.microsoft.com/office/drawing/2014/main" val="3957045390"/>
                    </a:ext>
                  </a:extLst>
                </a:gridCol>
                <a:gridCol w="1909313">
                  <a:extLst>
                    <a:ext uri="{9D8B030D-6E8A-4147-A177-3AD203B41FA5}">
                      <a16:colId xmlns:a16="http://schemas.microsoft.com/office/drawing/2014/main" val="2418763367"/>
                    </a:ext>
                  </a:extLst>
                </a:gridCol>
                <a:gridCol w="1909313">
                  <a:extLst>
                    <a:ext uri="{9D8B030D-6E8A-4147-A177-3AD203B41FA5}">
                      <a16:colId xmlns:a16="http://schemas.microsoft.com/office/drawing/2014/main" val="935848275"/>
                    </a:ext>
                  </a:extLst>
                </a:gridCol>
                <a:gridCol w="1909313">
                  <a:extLst>
                    <a:ext uri="{9D8B030D-6E8A-4147-A177-3AD203B41FA5}">
                      <a16:colId xmlns:a16="http://schemas.microsoft.com/office/drawing/2014/main" val="3208056656"/>
                    </a:ext>
                  </a:extLst>
                </a:gridCol>
                <a:gridCol w="1910372">
                  <a:extLst>
                    <a:ext uri="{9D8B030D-6E8A-4147-A177-3AD203B41FA5}">
                      <a16:colId xmlns:a16="http://schemas.microsoft.com/office/drawing/2014/main" val="3979423668"/>
                    </a:ext>
                  </a:extLst>
                </a:gridCol>
              </a:tblGrid>
              <a:tr h="3258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Accuracy </a:t>
                      </a:r>
                      <a:endParaRPr lang="en-IN" sz="1200" dirty="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Precision</a:t>
                      </a:r>
                      <a:endParaRPr lang="en-IN" sz="120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Recall </a:t>
                      </a:r>
                      <a:endParaRPr lang="en-IN" sz="120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F1 Score </a:t>
                      </a:r>
                      <a:endParaRPr lang="en-IN" sz="120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MCC</a:t>
                      </a:r>
                      <a:endParaRPr lang="en-IN" sz="120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7527386"/>
                  </a:ext>
                </a:extLst>
              </a:tr>
              <a:tr h="3258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94.7603</a:t>
                      </a:r>
                      <a:endParaRPr lang="en-IN" sz="120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99.6213</a:t>
                      </a:r>
                      <a:endParaRPr lang="en-IN" sz="1200" dirty="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89.79591</a:t>
                      </a:r>
                      <a:endParaRPr lang="en-IN" sz="1200" dirty="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94.4537</a:t>
                      </a:r>
                      <a:endParaRPr lang="en-IN" sz="1200" dirty="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89.94749</a:t>
                      </a:r>
                      <a:endParaRPr lang="en-IN" sz="1200" dirty="0">
                        <a:solidFill>
                          <a:srgbClr val="2F549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15859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5336E03-4B6D-4B06-8E37-756EE73677BD}"/>
              </a:ext>
            </a:extLst>
          </p:cNvPr>
          <p:cNvSpPr txBox="1"/>
          <p:nvPr/>
        </p:nvSpPr>
        <p:spPr>
          <a:xfrm>
            <a:off x="6174559" y="5562830"/>
            <a:ext cx="480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Fig-Accuracy curve of the model</a:t>
            </a:r>
          </a:p>
        </p:txBody>
      </p:sp>
    </p:spTree>
    <p:extLst>
      <p:ext uri="{BB962C8B-B14F-4D97-AF65-F5344CB8AC3E}">
        <p14:creationId xmlns:p14="http://schemas.microsoft.com/office/powerpoint/2010/main" val="397530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/>
              <a:t>Existing Models Vs Proposed Models Analysis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321652" y="2086849"/>
            <a:ext cx="9304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…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2754D59-D990-4AEF-95D4-D3A847398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841546"/>
              </p:ext>
            </p:extLst>
          </p:nvPr>
        </p:nvGraphicFramePr>
        <p:xfrm>
          <a:off x="190462" y="1442301"/>
          <a:ext cx="11811077" cy="52951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2245">
                  <a:extLst>
                    <a:ext uri="{9D8B030D-6E8A-4147-A177-3AD203B41FA5}">
                      <a16:colId xmlns:a16="http://schemas.microsoft.com/office/drawing/2014/main" val="94770633"/>
                    </a:ext>
                  </a:extLst>
                </a:gridCol>
                <a:gridCol w="1443974">
                  <a:extLst>
                    <a:ext uri="{9D8B030D-6E8A-4147-A177-3AD203B41FA5}">
                      <a16:colId xmlns:a16="http://schemas.microsoft.com/office/drawing/2014/main" val="1734697014"/>
                    </a:ext>
                  </a:extLst>
                </a:gridCol>
                <a:gridCol w="753991">
                  <a:extLst>
                    <a:ext uri="{9D8B030D-6E8A-4147-A177-3AD203B41FA5}">
                      <a16:colId xmlns:a16="http://schemas.microsoft.com/office/drawing/2014/main" val="2084444243"/>
                    </a:ext>
                  </a:extLst>
                </a:gridCol>
                <a:gridCol w="895964">
                  <a:extLst>
                    <a:ext uri="{9D8B030D-6E8A-4147-A177-3AD203B41FA5}">
                      <a16:colId xmlns:a16="http://schemas.microsoft.com/office/drawing/2014/main" val="464872944"/>
                    </a:ext>
                  </a:extLst>
                </a:gridCol>
                <a:gridCol w="895964">
                  <a:extLst>
                    <a:ext uri="{9D8B030D-6E8A-4147-A177-3AD203B41FA5}">
                      <a16:colId xmlns:a16="http://schemas.microsoft.com/office/drawing/2014/main" val="1507928796"/>
                    </a:ext>
                  </a:extLst>
                </a:gridCol>
                <a:gridCol w="895964">
                  <a:extLst>
                    <a:ext uri="{9D8B030D-6E8A-4147-A177-3AD203B41FA5}">
                      <a16:colId xmlns:a16="http://schemas.microsoft.com/office/drawing/2014/main" val="3858399558"/>
                    </a:ext>
                  </a:extLst>
                </a:gridCol>
                <a:gridCol w="5452975">
                  <a:extLst>
                    <a:ext uri="{9D8B030D-6E8A-4147-A177-3AD203B41FA5}">
                      <a16:colId xmlns:a16="http://schemas.microsoft.com/office/drawing/2014/main" val="12080127"/>
                    </a:ext>
                  </a:extLst>
                </a:gridCol>
              </a:tblGrid>
              <a:tr h="2355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u="non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Models</a:t>
                      </a:r>
                      <a:endParaRPr lang="en-IN" sz="1200" u="non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u="non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Accuracy</a:t>
                      </a:r>
                      <a:endParaRPr lang="en-IN" sz="1400" b="1" u="non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u="non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Precision</a:t>
                      </a:r>
                      <a:endParaRPr lang="en-IN" sz="1400" b="1" u="non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u="non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Recall</a:t>
                      </a:r>
                      <a:endParaRPr lang="en-IN" sz="1400" b="1" u="non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u="non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F1 Score</a:t>
                      </a:r>
                      <a:endParaRPr lang="en-IN" sz="1400" b="1" u="non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b="1" u="non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MCC</a:t>
                      </a:r>
                      <a:endParaRPr lang="en-IN" sz="1400" b="1" u="non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u="non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Remarks </a:t>
                      </a:r>
                      <a:endParaRPr lang="en-IN" sz="1800" u="non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extLst>
                  <a:ext uri="{0D108BD9-81ED-4DB2-BD59-A6C34878D82A}">
                    <a16:rowId xmlns:a16="http://schemas.microsoft.com/office/drawing/2014/main" val="2942016602"/>
                  </a:ext>
                </a:extLst>
              </a:tr>
              <a:tr h="4820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State of Art Literature:</a:t>
                      </a:r>
                      <a:endParaRPr lang="en-IN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616895"/>
                  </a:ext>
                </a:extLst>
              </a:tr>
              <a:tr h="3667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Suresh Kumar and Asha RB (2021)[]</a:t>
                      </a:r>
                      <a:endParaRPr lang="en-IN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99.23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81.15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76.19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78.59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80.255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effectLst/>
                          <a:latin typeface="+mn-lt"/>
                        </a:rPr>
                        <a:t>Direct usage of highly unbalanced dataset leads to high accuracy.</a:t>
                      </a:r>
                    </a:p>
                  </a:txBody>
                  <a:tcPr marL="34698" marR="34698" marT="0" marB="0" anchor="ctr"/>
                </a:tc>
                <a:extLst>
                  <a:ext uri="{0D108BD9-81ED-4DB2-BD59-A6C34878D82A}">
                    <a16:rowId xmlns:a16="http://schemas.microsoft.com/office/drawing/2014/main" val="3117269090"/>
                  </a:ext>
                </a:extLst>
              </a:tr>
              <a:tr h="1388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Saurabh Dubey, Ketan </a:t>
                      </a:r>
                      <a:r>
                        <a:rPr lang="en-IN" sz="12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Mundhe</a:t>
                      </a:r>
                      <a:r>
                        <a:rPr lang="en-IN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&amp; Aditya AK (2020) []</a:t>
                      </a:r>
                      <a:endParaRPr lang="en-IN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99.2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99.96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99.96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99.96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81.46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effectLst/>
                          <a:latin typeface="+mn-lt"/>
                        </a:rPr>
                        <a:t>No data pre-processing is done; directly using the imbalanced data leading to model overfitting (model will always consider every transaction as legitimate).</a:t>
                      </a: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effectLst/>
                          <a:latin typeface="+mn-lt"/>
                        </a:rPr>
                        <a:t>Model is overfitted can be predicted from the curve provided.</a:t>
                      </a: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effectLst/>
                          <a:latin typeface="+mn-lt"/>
                        </a:rPr>
                        <a:t>Only 10% of the dataset is taken for testing purpose.</a:t>
                      </a:r>
                    </a:p>
                  </a:txBody>
                  <a:tcPr marL="34698" marR="34698" marT="0" marB="0" anchor="ctr"/>
                </a:tc>
                <a:extLst>
                  <a:ext uri="{0D108BD9-81ED-4DB2-BD59-A6C34878D82A}">
                    <a16:rowId xmlns:a16="http://schemas.microsoft.com/office/drawing/2014/main" val="721200864"/>
                  </a:ext>
                </a:extLst>
              </a:tr>
              <a:tr h="7053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Khalid, Ahmad, </a:t>
                      </a:r>
                      <a:r>
                        <a:rPr lang="en-IN" sz="12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Mothanna</a:t>
                      </a:r>
                      <a:r>
                        <a:rPr lang="en-IN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&amp; Omar (2021) []</a:t>
                      </a:r>
                      <a:endParaRPr lang="en-IN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95.3</a:t>
                      </a:r>
                      <a:endParaRPr lang="en-IN" sz="1200" b="1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95.2</a:t>
                      </a:r>
                      <a:endParaRPr lang="en-IN" sz="1200" b="1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95.55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95.55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IN" sz="1200" b="1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effectLst/>
                          <a:latin typeface="+mn-lt"/>
                        </a:rPr>
                        <a:t>The dataset is divided into (70%) Training and (30%) Testing data, both are used for training and validating the model. The testing data is again used for evaluating the model.</a:t>
                      </a:r>
                    </a:p>
                  </a:txBody>
                  <a:tcPr marL="34698" marR="34698" marT="0" marB="0" anchor="ctr"/>
                </a:tc>
                <a:extLst>
                  <a:ext uri="{0D108BD9-81ED-4DB2-BD59-A6C34878D82A}">
                    <a16:rowId xmlns:a16="http://schemas.microsoft.com/office/drawing/2014/main" val="3882427962"/>
                  </a:ext>
                </a:extLst>
              </a:tr>
              <a:tr h="228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Proposed Model:</a:t>
                      </a:r>
                      <a:endParaRPr lang="en-IN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 </a:t>
                      </a:r>
                      <a:endParaRPr lang="en-IN" sz="1200" b="1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 </a:t>
                      </a:r>
                      <a:endParaRPr lang="en-IN" sz="1200" b="1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 </a:t>
                      </a:r>
                      <a:endParaRPr lang="en-IN" sz="1200" b="1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 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 </a:t>
                      </a:r>
                      <a:endParaRPr lang="en-IN" sz="1200" b="1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34698" marR="34698" marT="0" marB="0" anchor="ctr"/>
                </a:tc>
                <a:extLst>
                  <a:ext uri="{0D108BD9-81ED-4DB2-BD59-A6C34878D82A}">
                    <a16:rowId xmlns:a16="http://schemas.microsoft.com/office/drawing/2014/main" val="803395457"/>
                  </a:ext>
                </a:extLst>
              </a:tr>
              <a:tr h="2355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Model-1</a:t>
                      </a:r>
                      <a:endParaRPr lang="en-IN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97.77589</a:t>
                      </a:r>
                      <a:endParaRPr lang="en-IN" sz="1200" b="1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99.5902</a:t>
                      </a:r>
                      <a:endParaRPr lang="en-IN" sz="1200" b="1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95.9183</a:t>
                      </a:r>
                      <a:endParaRPr lang="en-IN" sz="1200" b="1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97.7198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95.61482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 rowSpan="4"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effectLst/>
                          <a:latin typeface="+mn-lt"/>
                        </a:rPr>
                        <a:t>In the proposed models, the dataset is pre-processed and balanced before training the model.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effectLst/>
                          <a:latin typeface="+mn-lt"/>
                        </a:rPr>
                        <a:t>Early stopping during training process and one dropout layer is introduced between hidden layers to stop overfitting or underfitting the model.</a:t>
                      </a:r>
                    </a:p>
                    <a:p>
                      <a:pPr marL="171450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effectLst/>
                          <a:latin typeface="+mn-lt"/>
                        </a:rPr>
                        <a:t>The number of neurons is optimised in the hidden layers for better performance. </a:t>
                      </a:r>
                    </a:p>
                  </a:txBody>
                  <a:tcPr marL="34698" marR="34698" marT="0" marB="0" anchor="ctr"/>
                </a:tc>
                <a:extLst>
                  <a:ext uri="{0D108BD9-81ED-4DB2-BD59-A6C34878D82A}">
                    <a16:rowId xmlns:a16="http://schemas.microsoft.com/office/drawing/2014/main" val="3076338669"/>
                  </a:ext>
                </a:extLst>
              </a:tr>
              <a:tr h="2355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Model-2</a:t>
                      </a:r>
                      <a:endParaRPr lang="en-IN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97.790025</a:t>
                      </a:r>
                      <a:endParaRPr lang="en-IN" sz="1200" b="1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99.6049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95.9183</a:t>
                      </a:r>
                      <a:endParaRPr lang="en-IN" sz="1200" b="1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97.73398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95.6441</a:t>
                      </a:r>
                      <a:endParaRPr lang="en-IN" sz="12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648295"/>
                  </a:ext>
                </a:extLst>
              </a:tr>
              <a:tr h="2355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Model-3</a:t>
                      </a:r>
                      <a:endParaRPr lang="en-IN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98.5408</a:t>
                      </a:r>
                      <a:endParaRPr lang="en-IN" sz="1200" b="1" dirty="0">
                        <a:solidFill>
                          <a:srgbClr val="00B05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99.09365</a:t>
                      </a:r>
                      <a:endParaRPr lang="en-IN" sz="1200" b="1" dirty="0">
                        <a:solidFill>
                          <a:srgbClr val="00B05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97.9591</a:t>
                      </a:r>
                      <a:endParaRPr lang="en-IN" sz="1200" b="1" dirty="0">
                        <a:solidFill>
                          <a:srgbClr val="00B05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98.52315</a:t>
                      </a:r>
                      <a:endParaRPr lang="en-IN" sz="1200" b="1" dirty="0">
                        <a:solidFill>
                          <a:srgbClr val="00B05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97.08759</a:t>
                      </a:r>
                      <a:endParaRPr lang="en-IN" sz="1200" b="1" dirty="0">
                        <a:solidFill>
                          <a:srgbClr val="00B05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155074"/>
                  </a:ext>
                </a:extLst>
              </a:tr>
              <a:tr h="11656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Model-4</a:t>
                      </a:r>
                      <a:endParaRPr lang="en-IN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+mj-lt"/>
                        </a:rPr>
                        <a:t>94.7603</a:t>
                      </a:r>
                      <a:endParaRPr lang="en-IN" sz="12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effectLst/>
                          <a:latin typeface="+mj-lt"/>
                        </a:rPr>
                        <a:t>99.6213</a:t>
                      </a:r>
                      <a:endParaRPr lang="en-IN" sz="12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+mj-lt"/>
                        </a:rPr>
                        <a:t>89.79591</a:t>
                      </a:r>
                      <a:endParaRPr lang="en-IN" sz="1200" b="1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effectLst/>
                          <a:latin typeface="+mj-lt"/>
                        </a:rPr>
                        <a:t>94.4537</a:t>
                      </a:r>
                      <a:endParaRPr lang="en-IN" sz="12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effectLst/>
                          <a:latin typeface="+mj-lt"/>
                        </a:rPr>
                        <a:t>89.94749</a:t>
                      </a:r>
                      <a:endParaRPr lang="en-IN" sz="12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698" marR="34698" marT="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62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24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/>
              <a:t>Existing model Vs Proposed Model Graphical Analysis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7"/>
            <a:ext cx="10010842" cy="4721355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319754" y="6024137"/>
            <a:ext cx="95493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dirty="0"/>
              <a:t>Fig- Graphical representation of the performance of all  the models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C40869-DBAD-4FA0-82C5-C08DC5CC6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53" y="1801593"/>
            <a:ext cx="9549351" cy="418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58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/>
              <a:t>Conclusion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321652" y="2086849"/>
            <a:ext cx="93042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dirty="0"/>
              <a:t>The result parameters of the proposed models are almost same compared to the existing models. But getting out performed in terms of accuracy.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en-IN" dirty="0"/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dirty="0"/>
              <a:t>The MCC values of the proposed models are much higher compared to the existing models, MCC score of +100 % (or +1) is a prefect model.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en-IN" dirty="0"/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IN" dirty="0"/>
              <a:t>The learning curves of the proposed models are much smooth compared to existing models, indicating overfitting is not present in the proposed models.</a:t>
            </a:r>
          </a:p>
        </p:txBody>
      </p:sp>
    </p:spTree>
    <p:extLst>
      <p:ext uri="{BB962C8B-B14F-4D97-AF65-F5344CB8AC3E}">
        <p14:creationId xmlns:p14="http://schemas.microsoft.com/office/powerpoint/2010/main" val="3063726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/>
              <a:t>Future Goals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321652" y="2086849"/>
            <a:ext cx="9304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To improve the accuracy of the proposed models, by maintaining the values of the other parameters.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Data Augmentation: To increase the robustness of the models in fraud detection.</a:t>
            </a:r>
          </a:p>
        </p:txBody>
      </p:sp>
    </p:spTree>
    <p:extLst>
      <p:ext uri="{BB962C8B-B14F-4D97-AF65-F5344CB8AC3E}">
        <p14:creationId xmlns:p14="http://schemas.microsoft.com/office/powerpoint/2010/main" val="80675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dirty="0"/>
              <a:t>Reference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321652" y="2086849"/>
            <a:ext cx="9304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8549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4000" b="1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Motivation for work</a:t>
            </a:r>
            <a:endParaRPr lang="en-US" sz="4000" b="1" kern="1200" spc="-5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489248" y="2086849"/>
            <a:ext cx="63123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are lots of </a:t>
            </a: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associated with Credit Cards:</a:t>
            </a:r>
          </a:p>
          <a:p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u="sng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ase of purchase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u="sng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eep customer credit history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u="sng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rotection of purchases</a:t>
            </a:r>
          </a:p>
          <a:p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due to the </a:t>
            </a: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fraud in Credit Cards, people and banking institutions suffer huge losses every year.</a:t>
            </a:r>
          </a:p>
          <a:p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</a:t>
            </a: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work is to provide a </a:t>
            </a: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safer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environment for credit card transactions.</a:t>
            </a:r>
          </a:p>
        </p:txBody>
      </p:sp>
    </p:spTree>
    <p:extLst>
      <p:ext uri="{BB962C8B-B14F-4D97-AF65-F5344CB8AC3E}">
        <p14:creationId xmlns:p14="http://schemas.microsoft.com/office/powerpoint/2010/main" val="1589585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3600" dirty="0"/>
              <a:t>Applications of Credit Card fraud detection model</a:t>
            </a:r>
            <a:endParaRPr lang="en-US" sz="3600" b="1" spc="-5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321652" y="2086849"/>
            <a:ext cx="930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Individuals, Banks and financial institutions are very susceptible to this </a:t>
            </a: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threat</a:t>
            </a:r>
            <a:r>
              <a:rPr lang="en-IN" dirty="0"/>
              <a:t>.</a:t>
            </a:r>
          </a:p>
          <a:p>
            <a:r>
              <a:rPr lang="en-IN" dirty="0"/>
              <a:t>Utilisation of these models can help </a:t>
            </a: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reduce</a:t>
            </a:r>
            <a:r>
              <a:rPr lang="en-IN" dirty="0"/>
              <a:t> Credit Card Fraud issues in online transactions.  </a:t>
            </a:r>
          </a:p>
        </p:txBody>
      </p:sp>
    </p:spTree>
    <p:extLst>
      <p:ext uri="{BB962C8B-B14F-4D97-AF65-F5344CB8AC3E}">
        <p14:creationId xmlns:p14="http://schemas.microsoft.com/office/powerpoint/2010/main" val="3082767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4800" dirty="0"/>
              <a:t>Challenges and Issues</a:t>
            </a:r>
            <a:endParaRPr lang="en-US" sz="4800" b="1" spc="-5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321653" y="2086849"/>
            <a:ext cx="58962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Very </a:t>
            </a: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limited dataset </a:t>
            </a:r>
            <a:r>
              <a:rPr lang="en-IN" dirty="0"/>
              <a:t>is provided regarding this 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Banks cannot disclose the transactions details, so features of the transactions are not provided. Therefore, </a:t>
            </a: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testing of the model is not possible in real life circumstances</a:t>
            </a:r>
            <a:r>
              <a:rPr lang="en-IN" dirty="0"/>
              <a:t> without banks or dataset providers’ help.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Highly </a:t>
            </a: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imbalanced dataset</a:t>
            </a:r>
            <a:r>
              <a:rPr lang="en-IN" dirty="0"/>
              <a:t>, so massive data pre-processing is required.</a:t>
            </a:r>
          </a:p>
        </p:txBody>
      </p:sp>
    </p:spTree>
    <p:extLst>
      <p:ext uri="{BB962C8B-B14F-4D97-AF65-F5344CB8AC3E}">
        <p14:creationId xmlns:p14="http://schemas.microsoft.com/office/powerpoint/2010/main" val="2088343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4800" dirty="0"/>
              <a:t>Problem Statement</a:t>
            </a:r>
            <a:endParaRPr lang="en-US" sz="4800" b="1" spc="-5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321653" y="2086849"/>
            <a:ext cx="65382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Credit Card Fraud is a growing issue in today’s world of online transaction. Previously, many models and papers were proposed regarding this.</a:t>
            </a:r>
          </a:p>
          <a:p>
            <a:endParaRPr lang="en-IN" dirty="0"/>
          </a:p>
          <a:p>
            <a:r>
              <a:rPr lang="en-IN" dirty="0"/>
              <a:t>We intend to modify the </a:t>
            </a: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pre-existing models </a:t>
            </a:r>
            <a:r>
              <a:rPr lang="en-IN" dirty="0"/>
              <a:t>[], [], [] suggested by the State of Art Literature.</a:t>
            </a:r>
          </a:p>
          <a:p>
            <a:endParaRPr lang="en-IN" dirty="0"/>
          </a:p>
          <a:p>
            <a:r>
              <a:rPr lang="en-IN" dirty="0"/>
              <a:t>Our </a:t>
            </a:r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aim</a:t>
            </a:r>
            <a:r>
              <a:rPr lang="en-IN" dirty="0"/>
              <a:t> is to fix the short comings of the pre-existing models and increase the robustness of the model. </a:t>
            </a:r>
          </a:p>
        </p:txBody>
      </p:sp>
    </p:spTree>
    <p:extLst>
      <p:ext uri="{BB962C8B-B14F-4D97-AF65-F5344CB8AC3E}">
        <p14:creationId xmlns:p14="http://schemas.microsoft.com/office/powerpoint/2010/main" val="1192980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4800" dirty="0"/>
              <a:t>Existing models in Deep Learning</a:t>
            </a:r>
            <a:endParaRPr lang="en-US" sz="4800" b="1" spc="-5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4C1B6F-CBFF-4CCA-90FA-0261BF4D176E}"/>
              </a:ext>
            </a:extLst>
          </p:cNvPr>
          <p:cNvSpPr txBox="1"/>
          <p:nvPr/>
        </p:nvSpPr>
        <p:spPr>
          <a:xfrm>
            <a:off x="1321653" y="2086849"/>
            <a:ext cx="6382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a detailed analysis of many research papers on Credit Card Fraud Detection, we came across three most updated research papers in which Deep Learning is implemented to solve this issue.</a:t>
            </a:r>
            <a:endParaRPr lang="en-I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9034B5-93A6-4F86-B2CD-26215384DE53}"/>
              </a:ext>
            </a:extLst>
          </p:cNvPr>
          <p:cNvSpPr txBox="1"/>
          <p:nvPr/>
        </p:nvSpPr>
        <p:spPr>
          <a:xfrm>
            <a:off x="1321653" y="3324757"/>
            <a:ext cx="638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Model-1: By Suresh Kumar and Asha RB</a:t>
            </a:r>
            <a:endParaRPr lang="en-I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DC744C-8AB6-4B7B-9368-A784015CBF99}"/>
              </a:ext>
            </a:extLst>
          </p:cNvPr>
          <p:cNvSpPr txBox="1"/>
          <p:nvPr/>
        </p:nvSpPr>
        <p:spPr>
          <a:xfrm>
            <a:off x="1321653" y="3828990"/>
            <a:ext cx="638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Model-2: By </a:t>
            </a:r>
            <a:r>
              <a:rPr lang="en-I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Saurbh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Dubey, Ketan </a:t>
            </a:r>
            <a:r>
              <a:rPr lang="en-I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Mundhe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Aditya AK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3DCBD-A73C-455C-B8C9-3C94575F93A5}"/>
              </a:ext>
            </a:extLst>
          </p:cNvPr>
          <p:cNvSpPr txBox="1"/>
          <p:nvPr/>
        </p:nvSpPr>
        <p:spPr>
          <a:xfrm>
            <a:off x="1321653" y="4340626"/>
            <a:ext cx="638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Model-3:  </a:t>
            </a:r>
            <a:r>
              <a:rPr lang="en-I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By Khalid, Ahmad, </a:t>
            </a:r>
            <a:r>
              <a:rPr lang="en-IN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Mothanna</a:t>
            </a:r>
            <a:r>
              <a:rPr lang="en-I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and Omar </a:t>
            </a:r>
          </a:p>
        </p:txBody>
      </p:sp>
    </p:spTree>
    <p:extLst>
      <p:ext uri="{BB962C8B-B14F-4D97-AF65-F5344CB8AC3E}">
        <p14:creationId xmlns:p14="http://schemas.microsoft.com/office/powerpoint/2010/main" val="75177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D12AF-8DC8-41C6-B0AA-957DD5E68C37}"/>
              </a:ext>
            </a:extLst>
          </p:cNvPr>
          <p:cNvSpPr/>
          <p:nvPr/>
        </p:nvSpPr>
        <p:spPr>
          <a:xfrm>
            <a:off x="-6760" y="-45868"/>
            <a:ext cx="12198759" cy="690386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ECC8B-ACFA-4332-91FE-9468186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34485-1F0C-497E-A550-B1DAAC380C79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752EA-F5C6-4C1A-8753-FA56B57A295D}"/>
              </a:ext>
            </a:extLst>
          </p:cNvPr>
          <p:cNvSpPr txBox="1"/>
          <p:nvPr/>
        </p:nvSpPr>
        <p:spPr>
          <a:xfrm>
            <a:off x="682419" y="466957"/>
            <a:ext cx="10820400" cy="801887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3600" dirty="0"/>
              <a:t>Existing model-1:  By Suresh Kumar and Asha RB</a:t>
            </a:r>
            <a:endParaRPr lang="en-US" sz="3600" b="1" spc="-50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FDAFA0-5E68-49CC-8EE7-5ECDE8C2AB73}"/>
              </a:ext>
            </a:extLst>
          </p:cNvPr>
          <p:cNvGrpSpPr/>
          <p:nvPr/>
        </p:nvGrpSpPr>
        <p:grpSpPr>
          <a:xfrm rot="19800000">
            <a:off x="-402459" y="3373131"/>
            <a:ext cx="4766572" cy="3396003"/>
            <a:chOff x="584939" y="2496892"/>
            <a:chExt cx="1442713" cy="1077811"/>
          </a:xfrm>
          <a:effectLst>
            <a:glow rad="63500">
              <a:srgbClr val="274F73">
                <a:alpha val="40000"/>
              </a:srgb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68DA9A-079F-4FBB-A232-7F0E11621F4D}"/>
                </a:ext>
              </a:extLst>
            </p:cNvPr>
            <p:cNvSpPr/>
            <p:nvPr/>
          </p:nvSpPr>
          <p:spPr>
            <a:xfrm>
              <a:off x="584939" y="2496892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srgbClr val="274F73">
                  <a:alpha val="40000"/>
                </a:srgbClr>
              </a:outerShdw>
            </a:effectLst>
            <a:scene3d>
              <a:camera prst="orthographicFront">
                <a:rot lat="0" lon="0" rev="12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4DAD0BB-B17D-4CBF-A7BC-B2C22098A905}"/>
                </a:ext>
              </a:extLst>
            </p:cNvPr>
            <p:cNvSpPr/>
            <p:nvPr/>
          </p:nvSpPr>
          <p:spPr>
            <a:xfrm>
              <a:off x="693683" y="2697609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2B8B927-2422-4A65-8997-48B8EB0B0C19}"/>
                </a:ext>
              </a:extLst>
            </p:cNvPr>
            <p:cNvSpPr/>
            <p:nvPr/>
          </p:nvSpPr>
          <p:spPr>
            <a:xfrm>
              <a:off x="752366" y="2905400"/>
              <a:ext cx="1275286" cy="669303"/>
            </a:xfrm>
            <a:prstGeom prst="roundRect">
              <a:avLst/>
            </a:prstGeom>
            <a:blipFill dpi="0" rotWithShape="1">
              <a:blip r:embed="rId3">
                <a:alphaModFix amt="20000"/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>
                <a:rot lat="0" lon="0" rev="20400000"/>
              </a:camera>
              <a:lightRig rig="threePt" dir="t"/>
            </a:scene3d>
            <a:sp3d prstMaterial="softEdge">
              <a:bevelT w="50800" h="12700" prst="softRound"/>
              <a:bevelB w="50800" h="12700" prst="softRound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F907835-3551-4AA0-91C3-6980D26176B0}"/>
              </a:ext>
            </a:extLst>
          </p:cNvPr>
          <p:cNvSpPr/>
          <p:nvPr/>
        </p:nvSpPr>
        <p:spPr>
          <a:xfrm>
            <a:off x="1073205" y="1669688"/>
            <a:ext cx="10010842" cy="4318604"/>
          </a:xfrm>
          <a:prstGeom prst="rect">
            <a:avLst/>
          </a:prstGeom>
          <a:solidFill>
            <a:srgbClr val="32476B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9034B5-93A6-4F86-B2CD-26215384DE53}"/>
              </a:ext>
            </a:extLst>
          </p:cNvPr>
          <p:cNvSpPr txBox="1"/>
          <p:nvPr/>
        </p:nvSpPr>
        <p:spPr>
          <a:xfrm>
            <a:off x="1207223" y="1846167"/>
            <a:ext cx="638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Model-1: By Suresh Kumar and Asha RB</a:t>
            </a:r>
            <a:endParaRPr lang="en-IN" sz="1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DC744C-8AB6-4B7B-9368-A784015CBF99}"/>
              </a:ext>
            </a:extLst>
          </p:cNvPr>
          <p:cNvSpPr txBox="1"/>
          <p:nvPr/>
        </p:nvSpPr>
        <p:spPr>
          <a:xfrm>
            <a:off x="1207223" y="2191106"/>
            <a:ext cx="6382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Model-2: By </a:t>
            </a:r>
            <a:r>
              <a:rPr lang="en-IN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Saurbh</a:t>
            </a: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Dubey, Ketan </a:t>
            </a:r>
            <a:r>
              <a:rPr lang="en-IN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Mundhe</a:t>
            </a: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Aditya AK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3DCBD-A73C-455C-B8C9-3C94575F93A5}"/>
              </a:ext>
            </a:extLst>
          </p:cNvPr>
          <p:cNvSpPr txBox="1"/>
          <p:nvPr/>
        </p:nvSpPr>
        <p:spPr>
          <a:xfrm>
            <a:off x="1207223" y="2483861"/>
            <a:ext cx="6382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Model-3:  </a:t>
            </a: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By Khalid, Ahmad, </a:t>
            </a:r>
            <a:r>
              <a:rPr lang="en-IN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Mothanna</a:t>
            </a: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and Omar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943CD6-435F-4FE6-863F-3E0C20CC9E8B}"/>
              </a:ext>
            </a:extLst>
          </p:cNvPr>
          <p:cNvSpPr txBox="1"/>
          <p:nvPr/>
        </p:nvSpPr>
        <p:spPr>
          <a:xfrm>
            <a:off x="1297995" y="3128918"/>
            <a:ext cx="42873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This model utilises </a:t>
            </a:r>
            <a: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Artificial Neural Network </a:t>
            </a:r>
            <a:r>
              <a:rPr lang="en-IN" sz="1800" dirty="0"/>
              <a:t>(ANN) for classification.</a:t>
            </a:r>
          </a:p>
          <a:p>
            <a:endParaRPr lang="en-IN" sz="1800" dirty="0"/>
          </a:p>
          <a:p>
            <a:r>
              <a:rPr lang="en-IN" sz="1800" dirty="0"/>
              <a:t>The neural network consists of </a:t>
            </a:r>
            <a: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5 hidden layer </a:t>
            </a:r>
            <a:r>
              <a:rPr lang="en-IN" sz="1800" dirty="0"/>
              <a:t>and the activation function used is </a:t>
            </a:r>
            <a: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RELU</a:t>
            </a:r>
            <a:r>
              <a:rPr lang="en-IN" sz="1800" dirty="0"/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A72C2F5-0F44-4439-BD88-B985DDC73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08" y="1949259"/>
            <a:ext cx="4009245" cy="321026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50EAB3-79E9-4071-99C4-C34A5452F0E5}"/>
              </a:ext>
            </a:extLst>
          </p:cNvPr>
          <p:cNvSpPr txBox="1"/>
          <p:nvPr/>
        </p:nvSpPr>
        <p:spPr>
          <a:xfrm>
            <a:off x="6361008" y="5406483"/>
            <a:ext cx="4009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Fig- Complete Architecture of the proposed system</a:t>
            </a:r>
          </a:p>
        </p:txBody>
      </p:sp>
    </p:spTree>
    <p:extLst>
      <p:ext uri="{BB962C8B-B14F-4D97-AF65-F5344CB8AC3E}">
        <p14:creationId xmlns:p14="http://schemas.microsoft.com/office/powerpoint/2010/main" val="297271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736</TotalTime>
  <Words>2233</Words>
  <Application>Microsoft Office PowerPoint</Application>
  <PresentationFormat>Widescreen</PresentationFormat>
  <Paragraphs>391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DevranDS</dc:creator>
  <cp:lastModifiedBy>devransarkar98@gmail.com</cp:lastModifiedBy>
  <cp:revision>103</cp:revision>
  <dcterms:created xsi:type="dcterms:W3CDTF">2022-02-13T09:54:24Z</dcterms:created>
  <dcterms:modified xsi:type="dcterms:W3CDTF">2022-05-01T18:36:14Z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2022-02-13T09:54:24Z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b0628d75-ca75-497c-b692-834dbfd9017c</vt:lpwstr>
  </property>
  <property fmtid="{D5CDD505-2E9C-101B-9397-08002B2CF9AE}" pid="8" name="MSIP_Label_ea60d57e-af5b-4752-ac57-3e4f28ca11dc_ContentBits">
    <vt:lpwstr>0</vt:lpwstr>
  </property>
</Properties>
</file>